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330" r:id="rId5"/>
    <p:sldId id="331" r:id="rId6"/>
    <p:sldId id="332" r:id="rId7"/>
    <p:sldId id="334" r:id="rId8"/>
    <p:sldId id="335" r:id="rId9"/>
    <p:sldId id="336" r:id="rId10"/>
    <p:sldId id="337" r:id="rId11"/>
    <p:sldId id="338" r:id="rId1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64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49218-3EC9-4EC0-A170-2E701F859DCD}" type="datetimeFigureOut">
              <a:rPr lang="es-ES" smtClean="0"/>
              <a:pPr/>
              <a:t>08/07/2014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5F156-6D7A-46C3-A0AE-9CF6EECC55DF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4095464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49218-3EC9-4EC0-A170-2E701F859DCD}" type="datetimeFigureOut">
              <a:rPr lang="es-ES" smtClean="0"/>
              <a:pPr/>
              <a:t>08/07/2014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5F156-6D7A-46C3-A0AE-9CF6EECC55DF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41217760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49218-3EC9-4EC0-A170-2E701F859DCD}" type="datetimeFigureOut">
              <a:rPr lang="es-ES" smtClean="0"/>
              <a:pPr/>
              <a:t>08/07/2014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5F156-6D7A-46C3-A0AE-9CF6EECC55DF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6608438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49218-3EC9-4EC0-A170-2E701F859DCD}" type="datetimeFigureOut">
              <a:rPr lang="es-ES" smtClean="0"/>
              <a:pPr/>
              <a:t>08/07/2014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5F156-6D7A-46C3-A0AE-9CF6EECC55DF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7443539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49218-3EC9-4EC0-A170-2E701F859DCD}" type="datetimeFigureOut">
              <a:rPr lang="es-ES" smtClean="0"/>
              <a:pPr/>
              <a:t>08/07/2014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5F156-6D7A-46C3-A0AE-9CF6EECC55DF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8745064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49218-3EC9-4EC0-A170-2E701F859DCD}" type="datetimeFigureOut">
              <a:rPr lang="es-ES" smtClean="0"/>
              <a:pPr/>
              <a:t>08/07/2014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5F156-6D7A-46C3-A0AE-9CF6EECC55DF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9655170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49218-3EC9-4EC0-A170-2E701F859DCD}" type="datetimeFigureOut">
              <a:rPr lang="es-ES" smtClean="0"/>
              <a:pPr/>
              <a:t>08/07/2014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5F156-6D7A-46C3-A0AE-9CF6EECC55DF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6494364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49218-3EC9-4EC0-A170-2E701F859DCD}" type="datetimeFigureOut">
              <a:rPr lang="es-ES" smtClean="0"/>
              <a:pPr/>
              <a:t>08/07/2014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5F156-6D7A-46C3-A0AE-9CF6EECC55DF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6410530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49218-3EC9-4EC0-A170-2E701F859DCD}" type="datetimeFigureOut">
              <a:rPr lang="es-ES" smtClean="0"/>
              <a:pPr/>
              <a:t>08/07/2014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5F156-6D7A-46C3-A0AE-9CF6EECC55DF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3642483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49218-3EC9-4EC0-A170-2E701F859DCD}" type="datetimeFigureOut">
              <a:rPr lang="es-ES" smtClean="0"/>
              <a:pPr/>
              <a:t>08/07/2014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5F156-6D7A-46C3-A0AE-9CF6EECC55DF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8624775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49218-3EC9-4EC0-A170-2E701F859DCD}" type="datetimeFigureOut">
              <a:rPr lang="es-ES" smtClean="0"/>
              <a:pPr/>
              <a:t>08/07/2014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5F156-6D7A-46C3-A0AE-9CF6EECC55DF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36229059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E49218-3EC9-4EC0-A170-2E701F859DCD}" type="datetimeFigureOut">
              <a:rPr lang="es-ES" smtClean="0"/>
              <a:pPr/>
              <a:t>08/07/2014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55F156-6D7A-46C3-A0AE-9CF6EECC55DF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10043700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476249" y="2348880"/>
            <a:ext cx="8075084" cy="8402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s-ES" sz="5400" dirty="0" smtClean="0">
                <a:solidFill>
                  <a:schemeClr val="bg1"/>
                </a:solidFill>
                <a:latin typeface="gobCL"/>
                <a:cs typeface="gobCL"/>
              </a:rPr>
              <a:t>La Reforma </a:t>
            </a:r>
            <a:r>
              <a:rPr lang="es-ES" sz="5400" smtClean="0">
                <a:solidFill>
                  <a:schemeClr val="bg1"/>
                </a:solidFill>
                <a:latin typeface="gobCL"/>
                <a:cs typeface="gobCL"/>
              </a:rPr>
              <a:t>Educativa</a:t>
            </a:r>
            <a:r>
              <a:rPr lang="es-ES" sz="4000" smtClean="0">
                <a:solidFill>
                  <a:schemeClr val="bg1"/>
                </a:solidFill>
                <a:latin typeface="gobCL"/>
                <a:cs typeface="gobCL"/>
              </a:rPr>
              <a:t>:</a:t>
            </a:r>
            <a:endParaRPr lang="es-ES" sz="4000" dirty="0" smtClean="0">
              <a:solidFill>
                <a:schemeClr val="bg1"/>
              </a:solidFill>
              <a:latin typeface="gobCL"/>
              <a:cs typeface="gobCL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76249" y="5724816"/>
            <a:ext cx="80750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 smtClean="0">
                <a:solidFill>
                  <a:schemeClr val="bg1"/>
                </a:solidFill>
                <a:latin typeface="gobCL"/>
                <a:cs typeface="gobCL"/>
              </a:rPr>
              <a:t>Ministerio de Educación</a:t>
            </a:r>
            <a:endParaRPr lang="es-ES" sz="2000" dirty="0">
              <a:solidFill>
                <a:schemeClr val="bg1"/>
              </a:solidFill>
              <a:latin typeface="gobCL"/>
              <a:cs typeface="gobCL"/>
            </a:endParaRPr>
          </a:p>
        </p:txBody>
      </p:sp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DD15F-E92A-4C40-9E62-3B4EA8176CA9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57939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DD15F-E92A-4C40-9E62-3B4EA8176CA9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4 Rectángulo"/>
          <p:cNvSpPr/>
          <p:nvPr/>
        </p:nvSpPr>
        <p:spPr>
          <a:xfrm>
            <a:off x="683568" y="1028343"/>
            <a:ext cx="77768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/>
              <a:t> </a:t>
            </a:r>
            <a:endParaRPr lang="es-CL" dirty="0"/>
          </a:p>
        </p:txBody>
      </p:sp>
      <p:sp>
        <p:nvSpPr>
          <p:cNvPr id="3" name="2 Rectángulo"/>
          <p:cNvSpPr/>
          <p:nvPr/>
        </p:nvSpPr>
        <p:spPr>
          <a:xfrm>
            <a:off x="251520" y="404664"/>
            <a:ext cx="8568952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 algn="just">
              <a:buFont typeface="Wingdings" pitchFamily="2" charset="2"/>
              <a:buChar char="Ø"/>
            </a:pPr>
            <a:r>
              <a:rPr lang="es-ES_tradnl" dirty="0" smtClean="0">
                <a:solidFill>
                  <a:schemeClr val="tx2"/>
                </a:solidFill>
              </a:rPr>
              <a:t>Dotaremos </a:t>
            </a:r>
            <a:r>
              <a:rPr lang="es-ES_tradnl" dirty="0">
                <a:solidFill>
                  <a:schemeClr val="tx2"/>
                </a:solidFill>
              </a:rPr>
              <a:t>a las escuelas de un </a:t>
            </a:r>
            <a:r>
              <a:rPr lang="es-ES_tradnl" u="sng" dirty="0">
                <a:solidFill>
                  <a:schemeClr val="tx2"/>
                </a:solidFill>
              </a:rPr>
              <a:t>nuevo estándar de recursos pedagógicos</a:t>
            </a:r>
            <a:r>
              <a:rPr lang="es-ES_tradnl" dirty="0">
                <a:solidFill>
                  <a:schemeClr val="tx2"/>
                </a:solidFill>
              </a:rPr>
              <a:t> (textos, materiales, tecnología</a:t>
            </a:r>
            <a:r>
              <a:rPr lang="es-ES_tradnl" dirty="0" smtClean="0">
                <a:solidFill>
                  <a:schemeClr val="tx2"/>
                </a:solidFill>
              </a:rPr>
              <a:t>).</a:t>
            </a:r>
          </a:p>
          <a:p>
            <a:pPr lvl="0" algn="just"/>
            <a:endParaRPr lang="es-CL" dirty="0">
              <a:solidFill>
                <a:schemeClr val="tx2"/>
              </a:solidFill>
            </a:endParaRPr>
          </a:p>
          <a:p>
            <a:pPr marL="285750" lvl="0" indent="-285750" algn="just">
              <a:buFont typeface="Wingdings" pitchFamily="2" charset="2"/>
              <a:buChar char="Ø"/>
            </a:pPr>
            <a:r>
              <a:rPr lang="es-ES_tradnl" u="sng" dirty="0">
                <a:solidFill>
                  <a:schemeClr val="tx2"/>
                </a:solidFill>
              </a:rPr>
              <a:t>Haremos de nuestras escuelas lugares mucho más entretenidos para sus estudiantes</a:t>
            </a:r>
            <a:r>
              <a:rPr lang="es-ES_tradnl" dirty="0">
                <a:solidFill>
                  <a:schemeClr val="tx2"/>
                </a:solidFill>
              </a:rPr>
              <a:t>, con un Plan de Educación Artística y Cultural, uno de Actividad Física. Habrá mucho más arte, deporte, inglés y talleres de tecnología en nuestras escuelas. </a:t>
            </a:r>
            <a:endParaRPr lang="es-ES_tradnl" dirty="0" smtClean="0">
              <a:solidFill>
                <a:schemeClr val="tx2"/>
              </a:solidFill>
            </a:endParaRPr>
          </a:p>
          <a:p>
            <a:pPr lvl="0" algn="just"/>
            <a:endParaRPr lang="es-CL" dirty="0">
              <a:solidFill>
                <a:schemeClr val="tx2"/>
              </a:solidFill>
            </a:endParaRPr>
          </a:p>
          <a:p>
            <a:pPr marL="285750" lvl="0" indent="-285750" algn="just">
              <a:buFont typeface="Wingdings" pitchFamily="2" charset="2"/>
              <a:buChar char="Ø"/>
            </a:pPr>
            <a:r>
              <a:rPr lang="es-ES_tradnl" dirty="0">
                <a:solidFill>
                  <a:schemeClr val="tx2"/>
                </a:solidFill>
              </a:rPr>
              <a:t>Fortaleceremos las instancias de </a:t>
            </a:r>
            <a:r>
              <a:rPr lang="es-ES_tradnl" u="sng" dirty="0">
                <a:solidFill>
                  <a:schemeClr val="tx2"/>
                </a:solidFill>
              </a:rPr>
              <a:t>participación en las escuelas y liceos</a:t>
            </a:r>
            <a:r>
              <a:rPr lang="es-ES_tradnl" dirty="0">
                <a:solidFill>
                  <a:schemeClr val="tx2"/>
                </a:solidFill>
              </a:rPr>
              <a:t>, con más y mejores Consejos </a:t>
            </a:r>
            <a:r>
              <a:rPr lang="es-ES_tradnl" dirty="0" smtClean="0">
                <a:solidFill>
                  <a:schemeClr val="tx2"/>
                </a:solidFill>
              </a:rPr>
              <a:t>Escolares.</a:t>
            </a:r>
          </a:p>
          <a:p>
            <a:pPr lvl="0" algn="just"/>
            <a:endParaRPr lang="es-CL" dirty="0">
              <a:solidFill>
                <a:schemeClr val="tx2"/>
              </a:solidFill>
            </a:endParaRPr>
          </a:p>
          <a:p>
            <a:pPr marL="285750" lvl="0" indent="-285750" algn="just">
              <a:buFont typeface="Wingdings" pitchFamily="2" charset="2"/>
              <a:buChar char="Ø"/>
            </a:pPr>
            <a:r>
              <a:rPr lang="es-ES_tradnl" dirty="0">
                <a:solidFill>
                  <a:schemeClr val="tx2"/>
                </a:solidFill>
              </a:rPr>
              <a:t>Entregaremos recursos y apoyos para que las escuelas y liceos puedan atender adecuadamente a todos los niños y niñas con </a:t>
            </a:r>
            <a:r>
              <a:rPr lang="es-ES_tradnl" u="sng" dirty="0">
                <a:solidFill>
                  <a:schemeClr val="tx2"/>
                </a:solidFill>
              </a:rPr>
              <a:t>Necesidades Educativas Especiales</a:t>
            </a:r>
            <a:r>
              <a:rPr lang="es-ES_tradnl" dirty="0">
                <a:solidFill>
                  <a:schemeClr val="tx2"/>
                </a:solidFill>
              </a:rPr>
              <a:t> (inclusión</a:t>
            </a:r>
            <a:r>
              <a:rPr lang="es-ES_tradnl" dirty="0" smtClean="0">
                <a:solidFill>
                  <a:schemeClr val="tx2"/>
                </a:solidFill>
              </a:rPr>
              <a:t>).</a:t>
            </a:r>
          </a:p>
          <a:p>
            <a:pPr lvl="0" algn="just"/>
            <a:endParaRPr lang="es-CL" dirty="0">
              <a:solidFill>
                <a:schemeClr val="tx2"/>
              </a:solidFill>
            </a:endParaRPr>
          </a:p>
          <a:p>
            <a:pPr marL="285750" lvl="0" indent="-285750" algn="just">
              <a:buFont typeface="Wingdings" pitchFamily="2" charset="2"/>
              <a:buChar char="Ø"/>
            </a:pPr>
            <a:r>
              <a:rPr lang="es-ES_tradnl" dirty="0">
                <a:solidFill>
                  <a:schemeClr val="tx2"/>
                </a:solidFill>
              </a:rPr>
              <a:t>Tendremos </a:t>
            </a:r>
            <a:r>
              <a:rPr lang="es-ES_tradnl" u="sng" dirty="0">
                <a:solidFill>
                  <a:schemeClr val="tx2"/>
                </a:solidFill>
              </a:rPr>
              <a:t>mejores profesores porque habrá una </a:t>
            </a:r>
            <a:r>
              <a:rPr lang="es-ES_tradnl" dirty="0">
                <a:solidFill>
                  <a:schemeClr val="tx2"/>
                </a:solidFill>
              </a:rPr>
              <a:t>nueva carrera docente, fortaleceremos la formación, su capacitación, condiciones laborales y evaluación</a:t>
            </a:r>
            <a:r>
              <a:rPr lang="es-ES_tradnl" dirty="0" smtClean="0">
                <a:solidFill>
                  <a:schemeClr val="tx2"/>
                </a:solidFill>
              </a:rPr>
              <a:t>.</a:t>
            </a:r>
          </a:p>
          <a:p>
            <a:pPr lvl="0" algn="just"/>
            <a:endParaRPr lang="es-CL" dirty="0">
              <a:solidFill>
                <a:schemeClr val="tx2"/>
              </a:solidFill>
            </a:endParaRPr>
          </a:p>
          <a:p>
            <a:pPr marL="285750" lvl="0" indent="-285750" algn="just">
              <a:buFont typeface="Wingdings" pitchFamily="2" charset="2"/>
              <a:buChar char="Ø"/>
            </a:pPr>
            <a:r>
              <a:rPr lang="es-ES_tradnl" u="sng" dirty="0">
                <a:solidFill>
                  <a:schemeClr val="tx2"/>
                </a:solidFill>
              </a:rPr>
              <a:t>Apoyaremos fuertemente a los directores</a:t>
            </a:r>
            <a:r>
              <a:rPr lang="es-ES_tradnl" dirty="0">
                <a:solidFill>
                  <a:schemeClr val="tx2"/>
                </a:solidFill>
              </a:rPr>
              <a:t>, pieza clave de una educación de calidad. Esto con formación, evaluación, herramientas y redes de </a:t>
            </a:r>
            <a:r>
              <a:rPr lang="es-ES_tradnl" dirty="0" smtClean="0">
                <a:solidFill>
                  <a:schemeClr val="tx2"/>
                </a:solidFill>
              </a:rPr>
              <a:t>colaboración.</a:t>
            </a:r>
          </a:p>
          <a:p>
            <a:pPr lvl="0" algn="just"/>
            <a:endParaRPr lang="es-CL" dirty="0">
              <a:solidFill>
                <a:schemeClr val="tx2"/>
              </a:solidFill>
            </a:endParaRPr>
          </a:p>
          <a:p>
            <a:pPr marL="285750" indent="-285750" algn="just">
              <a:buFont typeface="Wingdings" pitchFamily="2" charset="2"/>
              <a:buChar char="Ø"/>
            </a:pPr>
            <a:r>
              <a:rPr lang="es-ES_tradnl" dirty="0">
                <a:solidFill>
                  <a:schemeClr val="tx2"/>
                </a:solidFill>
              </a:rPr>
              <a:t>Facilitaremos el trabajo diario de las escuelas y sus sostenedores, </a:t>
            </a:r>
            <a:r>
              <a:rPr lang="es-ES_tradnl" u="sng" dirty="0">
                <a:solidFill>
                  <a:schemeClr val="tx2"/>
                </a:solidFill>
              </a:rPr>
              <a:t>reduciendo la burocracia y fiscalizando lo que realmente importa</a:t>
            </a:r>
            <a:r>
              <a:rPr lang="es-ES_tradnl" dirty="0">
                <a:solidFill>
                  <a:schemeClr val="tx2"/>
                </a:solidFill>
              </a:rPr>
              <a:t> para la calidad </a:t>
            </a:r>
            <a:endParaRPr lang="es-CL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62973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716207" y="2335562"/>
            <a:ext cx="84162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s-ES" sz="4000" dirty="0" smtClean="0">
                <a:solidFill>
                  <a:schemeClr val="bg1"/>
                </a:solidFill>
                <a:latin typeface="gobCL"/>
                <a:cs typeface="gobCL"/>
              </a:rPr>
              <a:t>www.reformaeducacional.gob.cl</a:t>
            </a:r>
            <a:endParaRPr lang="es-ES" sz="2800" dirty="0" smtClean="0">
              <a:solidFill>
                <a:schemeClr val="bg1"/>
              </a:solidFill>
              <a:latin typeface="gobCL"/>
              <a:cs typeface="gobCL"/>
            </a:endParaRPr>
          </a:p>
        </p:txBody>
      </p:sp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DD15F-E92A-4C40-9E62-3B4EA8176CA9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34295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2875359" cy="6858000"/>
          </a:xfrm>
          <a:prstGeom prst="rect">
            <a:avLst/>
          </a:prstGeom>
        </p:spPr>
      </p:pic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DD15F-E92A-4C40-9E62-3B4EA8176CA9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3" name="2 Rectángulo"/>
          <p:cNvSpPr/>
          <p:nvPr/>
        </p:nvSpPr>
        <p:spPr>
          <a:xfrm>
            <a:off x="323528" y="1305342"/>
            <a:ext cx="864096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_tradnl" b="1" dirty="0">
                <a:solidFill>
                  <a:schemeClr val="tx2"/>
                </a:solidFill>
              </a:rPr>
              <a:t>SENTIDO DE LA REFORMA</a:t>
            </a:r>
            <a:endParaRPr lang="es-CL" dirty="0">
              <a:solidFill>
                <a:schemeClr val="tx2"/>
              </a:solidFill>
            </a:endParaRPr>
          </a:p>
          <a:p>
            <a:pPr algn="just"/>
            <a:r>
              <a:rPr lang="es-ES_tradnl" b="1" dirty="0">
                <a:solidFill>
                  <a:schemeClr val="tx2"/>
                </a:solidFill>
              </a:rPr>
              <a:t> </a:t>
            </a:r>
            <a:endParaRPr lang="es-CL" dirty="0">
              <a:solidFill>
                <a:schemeClr val="tx2"/>
              </a:solidFill>
            </a:endParaRPr>
          </a:p>
          <a:p>
            <a:pPr marL="285750" lvl="0" indent="-285750" algn="just">
              <a:buFont typeface="Wingdings" pitchFamily="2" charset="2"/>
              <a:buChar char="Ø"/>
            </a:pPr>
            <a:r>
              <a:rPr lang="es-ES" dirty="0">
                <a:solidFill>
                  <a:schemeClr val="tx2"/>
                </a:solidFill>
              </a:rPr>
              <a:t>Una </a:t>
            </a:r>
            <a:r>
              <a:rPr lang="es-ES" b="1" dirty="0">
                <a:solidFill>
                  <a:schemeClr val="tx2"/>
                </a:solidFill>
              </a:rPr>
              <a:t>Educación de calidad para todas y todos es la herencia </a:t>
            </a:r>
            <a:r>
              <a:rPr lang="es-ES" dirty="0">
                <a:solidFill>
                  <a:schemeClr val="tx2"/>
                </a:solidFill>
              </a:rPr>
              <a:t>que tenemos la responsabilidad de dejarle a las generaciones que vienen.</a:t>
            </a:r>
            <a:r>
              <a:rPr lang="es-ES" b="1" dirty="0">
                <a:solidFill>
                  <a:schemeClr val="tx2"/>
                </a:solidFill>
              </a:rPr>
              <a:t> </a:t>
            </a:r>
            <a:endParaRPr lang="es-ES" b="1" dirty="0" smtClean="0">
              <a:solidFill>
                <a:schemeClr val="tx2"/>
              </a:solidFill>
            </a:endParaRPr>
          </a:p>
          <a:p>
            <a:pPr lvl="0" algn="just"/>
            <a:endParaRPr lang="es-CL" dirty="0">
              <a:solidFill>
                <a:schemeClr val="tx2"/>
              </a:solidFill>
            </a:endParaRPr>
          </a:p>
          <a:p>
            <a:pPr marL="285750" lvl="0" indent="-285750" algn="just">
              <a:buFont typeface="Wingdings" pitchFamily="2" charset="2"/>
              <a:buChar char="Ø"/>
            </a:pPr>
            <a:r>
              <a:rPr lang="es-ES" dirty="0">
                <a:solidFill>
                  <a:schemeClr val="tx2"/>
                </a:solidFill>
              </a:rPr>
              <a:t>Chile no podrá ser un país de verdad desarrollado, donde la cuna no determine el futuro de nuestros niños y niñas, si no tenemos </a:t>
            </a:r>
            <a:r>
              <a:rPr lang="es-ES" b="1" dirty="0">
                <a:solidFill>
                  <a:schemeClr val="tx2"/>
                </a:solidFill>
              </a:rPr>
              <a:t>un sistema educativo de calidad para todos y para todas</a:t>
            </a:r>
            <a:r>
              <a:rPr lang="es-ES" dirty="0" smtClean="0">
                <a:solidFill>
                  <a:schemeClr val="tx2"/>
                </a:solidFill>
              </a:rPr>
              <a:t>.</a:t>
            </a:r>
          </a:p>
          <a:p>
            <a:pPr marL="285750" lvl="0" indent="-285750" algn="just">
              <a:buFont typeface="Wingdings" pitchFamily="2" charset="2"/>
              <a:buChar char="Ø"/>
            </a:pPr>
            <a:endParaRPr lang="es-CL" dirty="0">
              <a:solidFill>
                <a:schemeClr val="tx2"/>
              </a:solidFill>
            </a:endParaRPr>
          </a:p>
          <a:p>
            <a:pPr marL="285750" lvl="0" indent="-285750" algn="just">
              <a:buFont typeface="Wingdings" pitchFamily="2" charset="2"/>
              <a:buChar char="Ø"/>
            </a:pPr>
            <a:r>
              <a:rPr lang="es-ES" dirty="0">
                <a:solidFill>
                  <a:schemeClr val="tx2"/>
                </a:solidFill>
              </a:rPr>
              <a:t>En un mundo desafiante e integrado, donde el desarrollo depende cada vez más del talento y la creatividad de las personas, </a:t>
            </a:r>
            <a:r>
              <a:rPr lang="es-ES" b="1" dirty="0">
                <a:solidFill>
                  <a:schemeClr val="tx2"/>
                </a:solidFill>
              </a:rPr>
              <a:t>el futuro de Chile se juega en la Educación.</a:t>
            </a:r>
            <a:r>
              <a:rPr lang="es-ES" dirty="0">
                <a:solidFill>
                  <a:schemeClr val="tx2"/>
                </a:solidFill>
              </a:rPr>
              <a:t> </a:t>
            </a:r>
            <a:endParaRPr lang="es-CL" dirty="0">
              <a:solidFill>
                <a:schemeClr val="tx2"/>
              </a:solidFill>
            </a:endParaRPr>
          </a:p>
          <a:p>
            <a:endParaRPr lang="es-ES_tradnl" b="1" dirty="0" smtClean="0"/>
          </a:p>
        </p:txBody>
      </p:sp>
    </p:spTree>
    <p:extLst>
      <p:ext uri="{BB962C8B-B14F-4D97-AF65-F5344CB8AC3E}">
        <p14:creationId xmlns:p14="http://schemas.microsoft.com/office/powerpoint/2010/main" xmlns="" val="3836195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2875359" cy="6858000"/>
          </a:xfrm>
          <a:prstGeom prst="rect">
            <a:avLst/>
          </a:prstGeom>
        </p:spPr>
      </p:pic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DD15F-E92A-4C40-9E62-3B4EA8176CA9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3" name="2 Rectángulo"/>
          <p:cNvSpPr/>
          <p:nvPr/>
        </p:nvSpPr>
        <p:spPr>
          <a:xfrm>
            <a:off x="179512" y="335845"/>
            <a:ext cx="8784976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_tradnl" b="1" dirty="0">
                <a:solidFill>
                  <a:schemeClr val="tx2"/>
                </a:solidFill>
              </a:rPr>
              <a:t>IDEAS GENERALES DE LOS PROYECTOS</a:t>
            </a:r>
            <a:endParaRPr lang="es-CL" dirty="0">
              <a:solidFill>
                <a:schemeClr val="tx2"/>
              </a:solidFill>
            </a:endParaRPr>
          </a:p>
          <a:p>
            <a:pPr algn="just"/>
            <a:r>
              <a:rPr lang="es-ES_tradnl" b="1" dirty="0">
                <a:solidFill>
                  <a:schemeClr val="tx2"/>
                </a:solidFill>
              </a:rPr>
              <a:t> </a:t>
            </a:r>
            <a:endParaRPr lang="es-CL" dirty="0">
              <a:solidFill>
                <a:schemeClr val="tx2"/>
              </a:solidFill>
            </a:endParaRPr>
          </a:p>
          <a:p>
            <a:pPr marL="285750" lvl="0" indent="-285750" algn="just">
              <a:buFont typeface="Wingdings" pitchFamily="2" charset="2"/>
              <a:buChar char="Ø"/>
            </a:pPr>
            <a:r>
              <a:rPr lang="es-ES" dirty="0">
                <a:solidFill>
                  <a:schemeClr val="tx2"/>
                </a:solidFill>
              </a:rPr>
              <a:t>Estos primeros proyectos que enviamos al Congreso (educación parvularia y su nuevo marco institucional y fin al copago, al lucro y la discriminación) </a:t>
            </a:r>
            <a:r>
              <a:rPr lang="es-ES" b="1" dirty="0">
                <a:solidFill>
                  <a:schemeClr val="tx2"/>
                </a:solidFill>
              </a:rPr>
              <a:t>son la base que da inicio a la</a:t>
            </a:r>
            <a:r>
              <a:rPr lang="es-ES" dirty="0">
                <a:solidFill>
                  <a:schemeClr val="tx2"/>
                </a:solidFill>
              </a:rPr>
              <a:t> </a:t>
            </a:r>
            <a:r>
              <a:rPr lang="es-ES" b="1" dirty="0">
                <a:solidFill>
                  <a:schemeClr val="tx2"/>
                </a:solidFill>
              </a:rPr>
              <a:t>profunda transformación hacia una Educación de calidad para todas y todos</a:t>
            </a:r>
            <a:r>
              <a:rPr lang="es-ES" b="1" dirty="0" smtClean="0">
                <a:solidFill>
                  <a:schemeClr val="tx2"/>
                </a:solidFill>
              </a:rPr>
              <a:t>.</a:t>
            </a:r>
          </a:p>
          <a:p>
            <a:pPr lvl="0" algn="just"/>
            <a:endParaRPr lang="es-CL" dirty="0">
              <a:solidFill>
                <a:schemeClr val="tx2"/>
              </a:solidFill>
            </a:endParaRPr>
          </a:p>
          <a:p>
            <a:pPr marL="285750" lvl="0" indent="-285750" algn="just">
              <a:buFont typeface="Wingdings" pitchFamily="2" charset="2"/>
              <a:buChar char="Ø"/>
            </a:pPr>
            <a:r>
              <a:rPr lang="es-ES" dirty="0">
                <a:solidFill>
                  <a:schemeClr val="tx2"/>
                </a:solidFill>
              </a:rPr>
              <a:t>Se garantiza el </a:t>
            </a:r>
            <a:r>
              <a:rPr lang="es-ES" b="1" dirty="0">
                <a:solidFill>
                  <a:schemeClr val="tx2"/>
                </a:solidFill>
              </a:rPr>
              <a:t>carácter mixto de la provisión educacional (pública y privada)</a:t>
            </a:r>
            <a:r>
              <a:rPr lang="es-ES" dirty="0">
                <a:solidFill>
                  <a:schemeClr val="tx2"/>
                </a:solidFill>
              </a:rPr>
              <a:t> con un marco más exigente de regulación y fiscalización que </a:t>
            </a:r>
            <a:r>
              <a:rPr lang="es-ES" b="1" dirty="0">
                <a:solidFill>
                  <a:schemeClr val="tx2"/>
                </a:solidFill>
              </a:rPr>
              <a:t>fortalece la libertad de todas las familias para elegir la educación de sus hijos e hijas</a:t>
            </a:r>
            <a:r>
              <a:rPr lang="es-ES" dirty="0">
                <a:solidFill>
                  <a:schemeClr val="tx2"/>
                </a:solidFill>
              </a:rPr>
              <a:t> </a:t>
            </a:r>
            <a:r>
              <a:rPr lang="es-ES" b="1" dirty="0">
                <a:solidFill>
                  <a:schemeClr val="tx2"/>
                </a:solidFill>
              </a:rPr>
              <a:t>y garantiza</a:t>
            </a:r>
            <a:r>
              <a:rPr lang="es-ES" dirty="0">
                <a:solidFill>
                  <a:schemeClr val="tx2"/>
                </a:solidFill>
              </a:rPr>
              <a:t> </a:t>
            </a:r>
            <a:r>
              <a:rPr lang="es-ES" b="1" dirty="0">
                <a:solidFill>
                  <a:schemeClr val="tx2"/>
                </a:solidFill>
              </a:rPr>
              <a:t>una oferta diversa y de calidad</a:t>
            </a:r>
            <a:r>
              <a:rPr lang="es-ES" b="1" dirty="0" smtClean="0">
                <a:solidFill>
                  <a:schemeClr val="tx2"/>
                </a:solidFill>
              </a:rPr>
              <a:t>.</a:t>
            </a:r>
          </a:p>
          <a:p>
            <a:pPr lvl="0" algn="just"/>
            <a:endParaRPr lang="es-CL" dirty="0">
              <a:solidFill>
                <a:schemeClr val="tx2"/>
              </a:solidFill>
            </a:endParaRPr>
          </a:p>
          <a:p>
            <a:pPr marL="285750" lvl="0" indent="-285750" algn="just">
              <a:buFont typeface="Wingdings" pitchFamily="2" charset="2"/>
              <a:buChar char="Ø"/>
            </a:pPr>
            <a:r>
              <a:rPr lang="es-ES" b="1" u="sng" dirty="0">
                <a:solidFill>
                  <a:schemeClr val="tx2"/>
                </a:solidFill>
              </a:rPr>
              <a:t>Se pone fin a los tres elementos clave del paradigma de mercado en el que ha estado basada la educación</a:t>
            </a:r>
            <a:r>
              <a:rPr lang="es-ES" u="sng" dirty="0">
                <a:solidFill>
                  <a:schemeClr val="tx2"/>
                </a:solidFill>
              </a:rPr>
              <a:t> (fin al lucro, fin al copago y fin a la discriminación de la selección</a:t>
            </a:r>
            <a:r>
              <a:rPr lang="es-ES" dirty="0">
                <a:solidFill>
                  <a:schemeClr val="tx2"/>
                </a:solidFill>
              </a:rPr>
              <a:t>) que tanto daño han causado porque no fomentan la</a:t>
            </a:r>
            <a:r>
              <a:rPr lang="es-ES" b="1" dirty="0">
                <a:solidFill>
                  <a:schemeClr val="tx2"/>
                </a:solidFill>
              </a:rPr>
              <a:t> calidad</a:t>
            </a:r>
            <a:r>
              <a:rPr lang="es-ES" dirty="0">
                <a:solidFill>
                  <a:schemeClr val="tx2"/>
                </a:solidFill>
              </a:rPr>
              <a:t>, discriminan, segregan </a:t>
            </a:r>
            <a:r>
              <a:rPr lang="es-ES" b="1" dirty="0">
                <a:solidFill>
                  <a:schemeClr val="tx2"/>
                </a:solidFill>
              </a:rPr>
              <a:t>y reproducen las inequidades en el sistema escolar</a:t>
            </a:r>
            <a:r>
              <a:rPr lang="es-ES" dirty="0">
                <a:solidFill>
                  <a:schemeClr val="tx2"/>
                </a:solidFill>
              </a:rPr>
              <a:t> </a:t>
            </a:r>
            <a:endParaRPr lang="es-ES" dirty="0" smtClean="0">
              <a:solidFill>
                <a:schemeClr val="tx2"/>
              </a:solidFill>
            </a:endParaRPr>
          </a:p>
          <a:p>
            <a:pPr lvl="0" algn="just"/>
            <a:endParaRPr lang="es-CL" dirty="0">
              <a:solidFill>
                <a:schemeClr val="tx2"/>
              </a:solidFill>
            </a:endParaRPr>
          </a:p>
          <a:p>
            <a:pPr marL="285750" lvl="0" indent="-285750" algn="just">
              <a:buFont typeface="Wingdings" pitchFamily="2" charset="2"/>
              <a:buChar char="Ø"/>
            </a:pPr>
            <a:r>
              <a:rPr lang="es-ES" dirty="0" smtClean="0">
                <a:solidFill>
                  <a:schemeClr val="tx2"/>
                </a:solidFill>
              </a:rPr>
              <a:t>El </a:t>
            </a:r>
            <a:r>
              <a:rPr lang="es-ES" dirty="0">
                <a:solidFill>
                  <a:schemeClr val="tx2"/>
                </a:solidFill>
              </a:rPr>
              <a:t>Estado debe velar para que el </a:t>
            </a:r>
            <a:r>
              <a:rPr lang="es-ES" b="1" dirty="0">
                <a:solidFill>
                  <a:schemeClr val="tx2"/>
                </a:solidFill>
              </a:rPr>
              <a:t>sistema educativo no discrimine ni segregue </a:t>
            </a:r>
            <a:r>
              <a:rPr lang="es-ES" dirty="0">
                <a:solidFill>
                  <a:schemeClr val="tx2"/>
                </a:solidFill>
              </a:rPr>
              <a:t>a los niños y niñas por su condición socioeconómica</a:t>
            </a:r>
            <a:r>
              <a:rPr lang="es-ES" dirty="0" smtClean="0">
                <a:solidFill>
                  <a:schemeClr val="tx2"/>
                </a:solidFill>
              </a:rPr>
              <a:t>.</a:t>
            </a:r>
          </a:p>
          <a:p>
            <a:pPr lvl="0" algn="just"/>
            <a:endParaRPr lang="es-CL" dirty="0">
              <a:solidFill>
                <a:schemeClr val="tx2"/>
              </a:solidFill>
            </a:endParaRPr>
          </a:p>
          <a:p>
            <a:pPr marL="285750" lvl="0" indent="-285750" algn="just">
              <a:buFont typeface="Wingdings" pitchFamily="2" charset="2"/>
              <a:buChar char="Ø"/>
            </a:pPr>
            <a:r>
              <a:rPr lang="es-ES" dirty="0">
                <a:solidFill>
                  <a:schemeClr val="tx2"/>
                </a:solidFill>
              </a:rPr>
              <a:t>Queremos un sistema educacional donde </a:t>
            </a:r>
            <a:r>
              <a:rPr lang="es-ES" b="1" dirty="0">
                <a:solidFill>
                  <a:schemeClr val="tx2"/>
                </a:solidFill>
              </a:rPr>
              <a:t>los padres sean los que elijan el proyecto educativo y no donde las escuelas elijan a los padres o a los estudiantes</a:t>
            </a:r>
            <a:r>
              <a:rPr lang="es-ES" b="1" dirty="0" smtClean="0">
                <a:solidFill>
                  <a:schemeClr val="tx2"/>
                </a:solidFill>
              </a:rPr>
              <a:t>.</a:t>
            </a:r>
            <a:endParaRPr lang="es-CL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34032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DD15F-E92A-4C40-9E62-3B4EA8176CA9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3" name="2 Rectángulo"/>
          <p:cNvSpPr/>
          <p:nvPr/>
        </p:nvSpPr>
        <p:spPr>
          <a:xfrm>
            <a:off x="433264" y="692696"/>
            <a:ext cx="8243192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_tradnl" b="1" u="sng" dirty="0">
                <a:solidFill>
                  <a:schemeClr val="tx2"/>
                </a:solidFill>
              </a:rPr>
              <a:t>EL CRONOGRAMA DE LA REFORMA</a:t>
            </a:r>
            <a:endParaRPr lang="es-CL" dirty="0">
              <a:solidFill>
                <a:schemeClr val="tx2"/>
              </a:solidFill>
            </a:endParaRPr>
          </a:p>
          <a:p>
            <a:pPr algn="just"/>
            <a:r>
              <a:rPr lang="es-ES_tradnl" dirty="0">
                <a:solidFill>
                  <a:schemeClr val="tx2"/>
                </a:solidFill>
              </a:rPr>
              <a:t>  </a:t>
            </a:r>
            <a:endParaRPr lang="es-CL" dirty="0">
              <a:solidFill>
                <a:schemeClr val="tx2"/>
              </a:solidFill>
            </a:endParaRPr>
          </a:p>
          <a:p>
            <a:pPr marL="285750" indent="-285750" algn="just">
              <a:buFont typeface="Wingdings" pitchFamily="2" charset="2"/>
              <a:buChar char="Ø"/>
            </a:pPr>
            <a:r>
              <a:rPr lang="es-ES_tradnl" dirty="0">
                <a:solidFill>
                  <a:schemeClr val="tx2"/>
                </a:solidFill>
              </a:rPr>
              <a:t>El Ministerio de Educación ha definido un cronograma que permite abrir espacios de participación para la construcción de la reforma y avanzar en la materialización de leyes que aborden ordenadamente los diversos componentes del sistema.</a:t>
            </a:r>
            <a:endParaRPr lang="es-CL" dirty="0">
              <a:solidFill>
                <a:schemeClr val="tx2"/>
              </a:solidFill>
            </a:endParaRPr>
          </a:p>
          <a:p>
            <a:pPr algn="just"/>
            <a:r>
              <a:rPr lang="es-ES_tradnl" dirty="0">
                <a:solidFill>
                  <a:schemeClr val="tx2"/>
                </a:solidFill>
              </a:rPr>
              <a:t> </a:t>
            </a:r>
            <a:endParaRPr lang="es-CL" dirty="0">
              <a:solidFill>
                <a:schemeClr val="tx2"/>
              </a:solidFill>
            </a:endParaRPr>
          </a:p>
          <a:p>
            <a:pPr marL="285750" indent="-285750" algn="just">
              <a:buFont typeface="Wingdings" pitchFamily="2" charset="2"/>
              <a:buChar char="Ø"/>
            </a:pPr>
            <a:r>
              <a:rPr lang="es-ES_tradnl" dirty="0">
                <a:solidFill>
                  <a:schemeClr val="tx2"/>
                </a:solidFill>
              </a:rPr>
              <a:t>Dicho cronograma se inicia en lo fundamental con el envío de este primer paquete de leyes y se completa en el segundo semestre del año.</a:t>
            </a:r>
            <a:endParaRPr lang="es-CL" dirty="0">
              <a:solidFill>
                <a:schemeClr val="tx2"/>
              </a:solidFill>
            </a:endParaRPr>
          </a:p>
          <a:p>
            <a:r>
              <a:rPr lang="es-ES_tradnl" dirty="0"/>
              <a:t> </a:t>
            </a:r>
            <a:endParaRPr lang="es-CL" dirty="0"/>
          </a:p>
        </p:txBody>
      </p:sp>
      <p:sp>
        <p:nvSpPr>
          <p:cNvPr id="6" name="5 Rectángulo"/>
          <p:cNvSpPr/>
          <p:nvPr/>
        </p:nvSpPr>
        <p:spPr>
          <a:xfrm>
            <a:off x="433264" y="3278019"/>
            <a:ext cx="83152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_tradnl" b="1" u="sng" dirty="0">
                <a:solidFill>
                  <a:schemeClr val="tx2"/>
                </a:solidFill>
              </a:rPr>
              <a:t>ETAPA </a:t>
            </a:r>
            <a:r>
              <a:rPr lang="es-ES_tradnl" b="1" u="sng" dirty="0" smtClean="0">
                <a:solidFill>
                  <a:schemeClr val="tx2"/>
                </a:solidFill>
              </a:rPr>
              <a:t>PREVIA</a:t>
            </a:r>
          </a:p>
          <a:p>
            <a:pPr algn="just"/>
            <a:endParaRPr lang="es-CL" dirty="0">
              <a:solidFill>
                <a:schemeClr val="tx2"/>
              </a:solidFill>
            </a:endParaRPr>
          </a:p>
          <a:p>
            <a:pPr marL="285750" indent="-285750" algn="just">
              <a:buFont typeface="Wingdings" pitchFamily="2" charset="2"/>
              <a:buChar char="Ø"/>
            </a:pPr>
            <a:r>
              <a:rPr lang="es-ES_tradnl" b="1" dirty="0">
                <a:solidFill>
                  <a:schemeClr val="tx2"/>
                </a:solidFill>
              </a:rPr>
              <a:t>La primera fue una ley de emergencia para evitar que las posibles crisis de universidades (por lucro o problemas de sustentabilidad económica) dejen a miles de jóvenes sin educación. </a:t>
            </a:r>
            <a:endParaRPr lang="es-ES_tradnl" b="1" dirty="0" smtClean="0">
              <a:solidFill>
                <a:schemeClr val="tx2"/>
              </a:solidFill>
            </a:endParaRPr>
          </a:p>
          <a:p>
            <a:pPr marL="285750" indent="-285750" algn="just">
              <a:buFont typeface="Wingdings" pitchFamily="2" charset="2"/>
              <a:buChar char="Ø"/>
            </a:pPr>
            <a:r>
              <a:rPr lang="es-ES_tradnl" dirty="0" smtClean="0">
                <a:solidFill>
                  <a:schemeClr val="tx2"/>
                </a:solidFill>
              </a:rPr>
              <a:t>Esta </a:t>
            </a:r>
            <a:r>
              <a:rPr lang="es-ES_tradnl" b="1" u="sng" dirty="0">
                <a:solidFill>
                  <a:schemeClr val="tx2"/>
                </a:solidFill>
              </a:rPr>
              <a:t>ley de Administrador Provisional </a:t>
            </a:r>
            <a:r>
              <a:rPr lang="es-ES_tradnl" dirty="0">
                <a:solidFill>
                  <a:schemeClr val="tx2"/>
                </a:solidFill>
              </a:rPr>
              <a:t>está alineada con la Reforma, pero su objetivo no es resolver aspectos de fondo del sistema que serán tratados en leyes que se discutirán en el segundo semestre.</a:t>
            </a:r>
            <a:endParaRPr lang="es-CL" dirty="0">
              <a:solidFill>
                <a:schemeClr val="tx2"/>
              </a:solidFill>
            </a:endParaRPr>
          </a:p>
          <a:p>
            <a:pPr algn="just"/>
            <a:r>
              <a:rPr lang="es-ES_tradnl" dirty="0"/>
              <a:t> 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xmlns="" val="2846285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DD15F-E92A-4C40-9E62-3B4EA8176CA9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3" name="2 Rectángulo"/>
          <p:cNvSpPr/>
          <p:nvPr/>
        </p:nvSpPr>
        <p:spPr>
          <a:xfrm>
            <a:off x="2286000" y="1443841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s-ES_tradnl" dirty="0"/>
              <a:t> </a:t>
            </a:r>
            <a:endParaRPr lang="es-CL" dirty="0"/>
          </a:p>
        </p:txBody>
      </p:sp>
      <p:sp>
        <p:nvSpPr>
          <p:cNvPr id="5" name="4 Rectángulo"/>
          <p:cNvSpPr/>
          <p:nvPr/>
        </p:nvSpPr>
        <p:spPr>
          <a:xfrm>
            <a:off x="287524" y="980728"/>
            <a:ext cx="856895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_tradnl" b="1" dirty="0">
                <a:solidFill>
                  <a:schemeClr val="tx2"/>
                </a:solidFill>
              </a:rPr>
              <a:t>ETAPA </a:t>
            </a:r>
            <a:r>
              <a:rPr lang="es-ES_tradnl" b="1" dirty="0" smtClean="0">
                <a:solidFill>
                  <a:schemeClr val="tx2"/>
                </a:solidFill>
              </a:rPr>
              <a:t>1</a:t>
            </a:r>
          </a:p>
          <a:p>
            <a:pPr algn="just"/>
            <a:endParaRPr lang="es-CL" dirty="0">
              <a:solidFill>
                <a:schemeClr val="tx2"/>
              </a:solidFill>
            </a:endParaRPr>
          </a:p>
          <a:p>
            <a:pPr algn="just"/>
            <a:r>
              <a:rPr lang="es-ES_tradnl" b="1" u="sng" dirty="0">
                <a:solidFill>
                  <a:schemeClr val="tx2"/>
                </a:solidFill>
              </a:rPr>
              <a:t>1. Primera pieza fundamental de la Reforma: cambio de paradigma que </a:t>
            </a:r>
            <a:r>
              <a:rPr lang="es-ES" b="1" u="sng" dirty="0">
                <a:solidFill>
                  <a:schemeClr val="tx2"/>
                </a:solidFill>
              </a:rPr>
              <a:t>sienta las bases para una educación de calidad. (19 de mayo de 2014)</a:t>
            </a:r>
            <a:endParaRPr lang="es-CL" b="1" u="sng" dirty="0">
              <a:solidFill>
                <a:schemeClr val="tx2"/>
              </a:solidFill>
            </a:endParaRPr>
          </a:p>
          <a:p>
            <a:pPr algn="just"/>
            <a:r>
              <a:rPr lang="es-ES_tradnl" dirty="0">
                <a:solidFill>
                  <a:schemeClr val="tx2"/>
                </a:solidFill>
              </a:rPr>
              <a:t> </a:t>
            </a:r>
            <a:endParaRPr lang="es-CL" dirty="0">
              <a:solidFill>
                <a:schemeClr val="tx2"/>
              </a:solidFill>
            </a:endParaRPr>
          </a:p>
          <a:p>
            <a:pPr algn="just"/>
            <a:r>
              <a:rPr lang="es-ES" b="1" dirty="0" smtClean="0">
                <a:solidFill>
                  <a:schemeClr val="tx2"/>
                </a:solidFill>
              </a:rPr>
              <a:t>a</a:t>
            </a:r>
            <a:r>
              <a:rPr lang="es-ES" dirty="0" smtClean="0">
                <a:solidFill>
                  <a:schemeClr val="tx2"/>
                </a:solidFill>
              </a:rPr>
              <a:t>. A </a:t>
            </a:r>
            <a:r>
              <a:rPr lang="es-ES" dirty="0">
                <a:solidFill>
                  <a:schemeClr val="tx2"/>
                </a:solidFill>
              </a:rPr>
              <a:t>través de estos proyectos que ponen </a:t>
            </a:r>
            <a:r>
              <a:rPr lang="es-ES" b="1" u="sng" dirty="0">
                <a:solidFill>
                  <a:schemeClr val="tx2"/>
                </a:solidFill>
              </a:rPr>
              <a:t>fin al lucro</a:t>
            </a:r>
            <a:r>
              <a:rPr lang="es-ES" dirty="0">
                <a:solidFill>
                  <a:schemeClr val="tx2"/>
                </a:solidFill>
              </a:rPr>
              <a:t>, fin de los cobros a las familias así como el </a:t>
            </a:r>
            <a:r>
              <a:rPr lang="es-ES" u="sng" dirty="0">
                <a:solidFill>
                  <a:schemeClr val="tx2"/>
                </a:solidFill>
              </a:rPr>
              <a:t>fin de la discriminación de alumnos y familias en los procesos de selección </a:t>
            </a:r>
            <a:r>
              <a:rPr lang="es-ES" dirty="0">
                <a:solidFill>
                  <a:schemeClr val="tx2"/>
                </a:solidFill>
              </a:rPr>
              <a:t>y admisión escolar en toda institución educativa que reciba recursos </a:t>
            </a:r>
            <a:r>
              <a:rPr lang="es-ES" dirty="0" smtClean="0">
                <a:solidFill>
                  <a:schemeClr val="tx2"/>
                </a:solidFill>
              </a:rPr>
              <a:t>públicos</a:t>
            </a:r>
          </a:p>
          <a:p>
            <a:pPr algn="just"/>
            <a:endParaRPr lang="es-CL" dirty="0">
              <a:solidFill>
                <a:schemeClr val="tx2"/>
              </a:solidFill>
            </a:endParaRPr>
          </a:p>
          <a:p>
            <a:pPr algn="just"/>
            <a:r>
              <a:rPr lang="es-ES_tradnl" b="1" dirty="0">
                <a:solidFill>
                  <a:schemeClr val="tx2"/>
                </a:solidFill>
              </a:rPr>
              <a:t>b</a:t>
            </a:r>
            <a:r>
              <a:rPr lang="es-ES_tradnl" dirty="0">
                <a:solidFill>
                  <a:schemeClr val="tx2"/>
                </a:solidFill>
              </a:rPr>
              <a:t>. Junto con este proyecto se envía la reforma a la Educación Parvularia. </a:t>
            </a:r>
            <a:endParaRPr lang="es-CL" dirty="0">
              <a:solidFill>
                <a:schemeClr val="tx2"/>
              </a:solidFill>
            </a:endParaRPr>
          </a:p>
          <a:p>
            <a:pPr algn="just"/>
            <a:r>
              <a:rPr lang="es-ES_tradnl" dirty="0">
                <a:solidFill>
                  <a:schemeClr val="tx2"/>
                </a:solidFill>
              </a:rPr>
              <a:t>Este es el primer nivel de la educación y en él se juega fundamentalmente el desarrollo de los niños y niñas. </a:t>
            </a:r>
            <a:r>
              <a:rPr lang="es-ES_tradnl" b="1" u="sng" dirty="0">
                <a:solidFill>
                  <a:schemeClr val="tx2"/>
                </a:solidFill>
              </a:rPr>
              <a:t>El proyecto de ley amplia tanto la calidad como la cobertura, además de mejorar la institucionalidad, creando la Subsecretaría de Educación Parvularia </a:t>
            </a:r>
            <a:r>
              <a:rPr lang="es-ES_tradnl" dirty="0">
                <a:solidFill>
                  <a:schemeClr val="tx2"/>
                </a:solidFill>
              </a:rPr>
              <a:t>y la Intendencia de Educación Parvularia en la Superintendencia de Educación. </a:t>
            </a:r>
            <a:endParaRPr lang="es-CL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01992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DD15F-E92A-4C40-9E62-3B4EA8176CA9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4 Rectángulo"/>
          <p:cNvSpPr/>
          <p:nvPr/>
        </p:nvSpPr>
        <p:spPr>
          <a:xfrm>
            <a:off x="683568" y="1028343"/>
            <a:ext cx="7776864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_tradnl" b="1" dirty="0">
                <a:solidFill>
                  <a:schemeClr val="tx2"/>
                </a:solidFill>
              </a:rPr>
              <a:t>ESTAPA 2</a:t>
            </a:r>
            <a:endParaRPr lang="es-CL" dirty="0">
              <a:solidFill>
                <a:schemeClr val="tx2"/>
              </a:solidFill>
            </a:endParaRPr>
          </a:p>
          <a:p>
            <a:pPr algn="just"/>
            <a:r>
              <a:rPr lang="es-ES" b="1" dirty="0">
                <a:solidFill>
                  <a:schemeClr val="tx2"/>
                </a:solidFill>
              </a:rPr>
              <a:t>100 días de gobierno: </a:t>
            </a:r>
            <a:endParaRPr lang="es-ES" b="1" dirty="0" smtClean="0">
              <a:solidFill>
                <a:schemeClr val="tx2"/>
              </a:solidFill>
            </a:endParaRPr>
          </a:p>
          <a:p>
            <a:pPr algn="just"/>
            <a:endParaRPr lang="es-CL" dirty="0">
              <a:solidFill>
                <a:schemeClr val="tx2"/>
              </a:solidFill>
            </a:endParaRPr>
          </a:p>
          <a:p>
            <a:pPr algn="just"/>
            <a:r>
              <a:rPr lang="es-ES" b="1" dirty="0">
                <a:solidFill>
                  <a:schemeClr val="tx2"/>
                </a:solidFill>
              </a:rPr>
              <a:t>a. Ingresará al Congreso Nacional el proyecto de ley que crea la Superintendencia de Educación Superior.</a:t>
            </a:r>
            <a:r>
              <a:rPr lang="es-ES" dirty="0">
                <a:solidFill>
                  <a:schemeClr val="tx2"/>
                </a:solidFill>
              </a:rPr>
              <a:t> Esta ley definirá claramente los parámetros para la fiscalización de la educación terciaria, entregando facultades y herramientas precisas a este órgano del Estado para que fiscalice que no haya lucro y el cumplimiento de los compromisos que universidades, CFT e IP han adquirido con sus estudiantes y la sociedad.</a:t>
            </a:r>
            <a:endParaRPr lang="es-CL" dirty="0">
              <a:solidFill>
                <a:schemeClr val="tx2"/>
              </a:solidFill>
            </a:endParaRPr>
          </a:p>
          <a:p>
            <a:pPr algn="just"/>
            <a:r>
              <a:rPr lang="es-ES" b="1" dirty="0">
                <a:solidFill>
                  <a:schemeClr val="tx2"/>
                </a:solidFill>
              </a:rPr>
              <a:t> </a:t>
            </a:r>
            <a:endParaRPr lang="es-CL" dirty="0">
              <a:solidFill>
                <a:schemeClr val="tx2"/>
              </a:solidFill>
            </a:endParaRPr>
          </a:p>
          <a:p>
            <a:pPr algn="just"/>
            <a:r>
              <a:rPr lang="es-ES" b="1" dirty="0">
                <a:solidFill>
                  <a:schemeClr val="tx2"/>
                </a:solidFill>
              </a:rPr>
              <a:t>b. Proyecto de ley que crea dos universidades públicas en las regiones de Aysén y O’Higgins</a:t>
            </a:r>
            <a:r>
              <a:rPr lang="es-ES" dirty="0">
                <a:solidFill>
                  <a:schemeClr val="tx2"/>
                </a:solidFill>
              </a:rPr>
              <a:t>, las que deberán comprometerse efectivamente con el desarrollo local. Una vez aprobada esta iniciativa legal, el Ministerio de Educación deberá dar forma a las nuevas universidades para lo cual estamos desarrollando un trabajo conjunto con las autoridades y comunidades regionales respectivas y otros organismos del Estado relacionados tanto con el ámbito de la educación como con el desarrollo productivo.</a:t>
            </a:r>
            <a:endParaRPr lang="es-CL" dirty="0">
              <a:solidFill>
                <a:schemeClr val="tx2"/>
              </a:solidFill>
            </a:endParaRPr>
          </a:p>
          <a:p>
            <a:r>
              <a:rPr lang="es-ES" dirty="0"/>
              <a:t> 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xmlns="" val="2548948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72008" y="0"/>
            <a:ext cx="9144000" cy="6858000"/>
          </a:xfrm>
          <a:prstGeom prst="rect">
            <a:avLst/>
          </a:prstGeom>
        </p:spPr>
      </p:pic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DD15F-E92A-4C40-9E62-3B4EA8176CA9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4 Rectángulo"/>
          <p:cNvSpPr/>
          <p:nvPr/>
        </p:nvSpPr>
        <p:spPr>
          <a:xfrm>
            <a:off x="683568" y="1028343"/>
            <a:ext cx="77768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/>
              <a:t> </a:t>
            </a:r>
            <a:endParaRPr lang="es-CL" dirty="0"/>
          </a:p>
        </p:txBody>
      </p:sp>
      <p:sp>
        <p:nvSpPr>
          <p:cNvPr id="3" name="2 Rectángulo"/>
          <p:cNvSpPr/>
          <p:nvPr/>
        </p:nvSpPr>
        <p:spPr>
          <a:xfrm>
            <a:off x="539552" y="1124744"/>
            <a:ext cx="799288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b="1" dirty="0">
                <a:solidFill>
                  <a:schemeClr val="tx2"/>
                </a:solidFill>
              </a:rPr>
              <a:t>c. Cinco primeros convenios con Universidades estatales para la creación de cinco centros de formación técnica en cinco regiones del país</a:t>
            </a:r>
            <a:r>
              <a:rPr lang="es-ES" dirty="0">
                <a:solidFill>
                  <a:schemeClr val="tx2"/>
                </a:solidFill>
              </a:rPr>
              <a:t>. Esta primera etapa se llevará adelante en las Regiones de Antofagasta (Universidad de Antofagasta), Coquimbo (Universidad de La Serena), Valparaíso (Universidad de Playa Ancha), Maule (Universidad de Talca) y Magallanes (Universidad de Magallanes). Los criterios para esta primera selección fueron la falta de oferta de este tipo de formación técnica en estas regiones y también la preparación de las universidades encargadas de estos CFT.</a:t>
            </a:r>
            <a:endParaRPr lang="es-CL" dirty="0">
              <a:solidFill>
                <a:schemeClr val="tx2"/>
              </a:solidFill>
            </a:endParaRPr>
          </a:p>
          <a:p>
            <a:pPr algn="just"/>
            <a:r>
              <a:rPr lang="es-ES" dirty="0">
                <a:solidFill>
                  <a:schemeClr val="tx2"/>
                </a:solidFill>
              </a:rPr>
              <a:t> </a:t>
            </a:r>
            <a:endParaRPr lang="es-CL" dirty="0">
              <a:solidFill>
                <a:schemeClr val="tx2"/>
              </a:solidFill>
            </a:endParaRPr>
          </a:p>
          <a:p>
            <a:pPr algn="just"/>
            <a:r>
              <a:rPr lang="es-CL" b="1" dirty="0">
                <a:solidFill>
                  <a:schemeClr val="tx2"/>
                </a:solidFill>
              </a:rPr>
              <a:t>d. Antes que termine el 2014 se habrán firmado 4 </a:t>
            </a:r>
            <a:r>
              <a:rPr lang="es-CL" dirty="0">
                <a:solidFill>
                  <a:schemeClr val="tx2"/>
                </a:solidFill>
              </a:rPr>
              <a:t>convenios para las Regiones de Tarapacá, </a:t>
            </a:r>
            <a:r>
              <a:rPr lang="es-CL" dirty="0" err="1">
                <a:solidFill>
                  <a:schemeClr val="tx2"/>
                </a:solidFill>
              </a:rPr>
              <a:t>Bio</a:t>
            </a:r>
            <a:r>
              <a:rPr lang="es-CL" dirty="0">
                <a:solidFill>
                  <a:schemeClr val="tx2"/>
                </a:solidFill>
              </a:rPr>
              <a:t> </a:t>
            </a:r>
            <a:r>
              <a:rPr lang="es-CL" dirty="0" err="1">
                <a:solidFill>
                  <a:schemeClr val="tx2"/>
                </a:solidFill>
              </a:rPr>
              <a:t>Bio</a:t>
            </a:r>
            <a:r>
              <a:rPr lang="es-CL" dirty="0">
                <a:solidFill>
                  <a:schemeClr val="tx2"/>
                </a:solidFill>
              </a:rPr>
              <a:t>, Los Ríos y Metropolitana e iniciado la transformación de los CFT existentes en las Regiones de Arica, Atacama, Valparaíso, Araucanía y Los Lagos, acreditando su oferta. En las Regiones de O´Higgins y Aysén se crearán al alero de las nuevas Universidades Estatales de ambas regiones.</a:t>
            </a:r>
          </a:p>
        </p:txBody>
      </p:sp>
    </p:spTree>
    <p:extLst>
      <p:ext uri="{BB962C8B-B14F-4D97-AF65-F5344CB8AC3E}">
        <p14:creationId xmlns:p14="http://schemas.microsoft.com/office/powerpoint/2010/main" xmlns="" val="3317380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DD15F-E92A-4C40-9E62-3B4EA8176CA9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4 Rectángulo"/>
          <p:cNvSpPr/>
          <p:nvPr/>
        </p:nvSpPr>
        <p:spPr>
          <a:xfrm>
            <a:off x="683568" y="1028343"/>
            <a:ext cx="77768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/>
              <a:t> </a:t>
            </a:r>
            <a:endParaRPr lang="es-CL" dirty="0"/>
          </a:p>
        </p:txBody>
      </p:sp>
      <p:sp>
        <p:nvSpPr>
          <p:cNvPr id="3" name="2 Rectángulo"/>
          <p:cNvSpPr/>
          <p:nvPr/>
        </p:nvSpPr>
        <p:spPr>
          <a:xfrm>
            <a:off x="251520" y="332656"/>
            <a:ext cx="8496944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_tradnl" b="1" u="sng" dirty="0">
                <a:solidFill>
                  <a:schemeClr val="tx2"/>
                </a:solidFill>
              </a:rPr>
              <a:t>ETAPA 3</a:t>
            </a:r>
            <a:endParaRPr lang="es-CL" dirty="0">
              <a:solidFill>
                <a:schemeClr val="tx2"/>
              </a:solidFill>
            </a:endParaRPr>
          </a:p>
          <a:p>
            <a:pPr algn="just"/>
            <a:r>
              <a:rPr lang="es-ES_tradnl" b="1" u="sng" dirty="0">
                <a:solidFill>
                  <a:schemeClr val="tx2"/>
                </a:solidFill>
              </a:rPr>
              <a:t>Proyectos del segundo semestre 2014</a:t>
            </a:r>
            <a:endParaRPr lang="es-CL" dirty="0">
              <a:solidFill>
                <a:schemeClr val="tx2"/>
              </a:solidFill>
            </a:endParaRPr>
          </a:p>
          <a:p>
            <a:pPr algn="just"/>
            <a:r>
              <a:rPr lang="es-ES_tradnl" dirty="0">
                <a:solidFill>
                  <a:schemeClr val="tx2"/>
                </a:solidFill>
              </a:rPr>
              <a:t> </a:t>
            </a:r>
            <a:endParaRPr lang="es-CL" dirty="0">
              <a:solidFill>
                <a:schemeClr val="tx2"/>
              </a:solidFill>
            </a:endParaRPr>
          </a:p>
          <a:p>
            <a:pPr algn="just"/>
            <a:r>
              <a:rPr lang="es-ES_tradnl" b="1" dirty="0">
                <a:solidFill>
                  <a:schemeClr val="tx2"/>
                </a:solidFill>
              </a:rPr>
              <a:t>a. En Educación General</a:t>
            </a:r>
            <a:r>
              <a:rPr lang="es-ES" b="1" dirty="0">
                <a:solidFill>
                  <a:schemeClr val="tx2"/>
                </a:solidFill>
              </a:rPr>
              <a:t>. </a:t>
            </a:r>
            <a:endParaRPr lang="es-CL" b="1" dirty="0">
              <a:solidFill>
                <a:schemeClr val="tx2"/>
              </a:solidFill>
            </a:endParaRPr>
          </a:p>
          <a:p>
            <a:pPr marL="285750" lvl="0" indent="-285750">
              <a:buFont typeface="Wingdings" pitchFamily="2" charset="2"/>
              <a:buChar char="Ø"/>
            </a:pPr>
            <a:r>
              <a:rPr lang="es-ES" dirty="0">
                <a:solidFill>
                  <a:schemeClr val="tx2"/>
                </a:solidFill>
              </a:rPr>
              <a:t>Desarrollar una Política Nacional </a:t>
            </a:r>
            <a:r>
              <a:rPr lang="es-ES" dirty="0" smtClean="0">
                <a:solidFill>
                  <a:schemeClr val="tx2"/>
                </a:solidFill>
              </a:rPr>
              <a:t>Docente</a:t>
            </a:r>
          </a:p>
          <a:p>
            <a:pPr lvl="0"/>
            <a:endParaRPr lang="es-CL" b="1" dirty="0" smtClean="0">
              <a:solidFill>
                <a:schemeClr val="tx2"/>
              </a:solidFill>
            </a:endParaRPr>
          </a:p>
          <a:p>
            <a:pPr marL="285750" lvl="0" indent="-285750">
              <a:buFont typeface="Wingdings" pitchFamily="2" charset="2"/>
              <a:buChar char="Ø"/>
            </a:pPr>
            <a:r>
              <a:rPr lang="es-ES" dirty="0" smtClean="0">
                <a:solidFill>
                  <a:schemeClr val="tx2"/>
                </a:solidFill>
              </a:rPr>
              <a:t>Mejorar </a:t>
            </a:r>
            <a:r>
              <a:rPr lang="es-ES" dirty="0">
                <a:solidFill>
                  <a:schemeClr val="tx2"/>
                </a:solidFill>
              </a:rPr>
              <a:t>la formación </a:t>
            </a:r>
            <a:r>
              <a:rPr lang="es-ES" dirty="0" smtClean="0">
                <a:solidFill>
                  <a:schemeClr val="tx2"/>
                </a:solidFill>
              </a:rPr>
              <a:t>inicial</a:t>
            </a:r>
          </a:p>
          <a:p>
            <a:pPr lvl="0"/>
            <a:endParaRPr lang="es-ES" b="1" dirty="0" smtClean="0">
              <a:solidFill>
                <a:schemeClr val="tx2"/>
              </a:solidFill>
            </a:endParaRPr>
          </a:p>
          <a:p>
            <a:pPr marL="285750" lvl="0" indent="-285750" algn="just">
              <a:buFont typeface="Wingdings" pitchFamily="2" charset="2"/>
              <a:buChar char="Ø"/>
            </a:pPr>
            <a:r>
              <a:rPr lang="es-ES" dirty="0" smtClean="0">
                <a:solidFill>
                  <a:schemeClr val="tx2"/>
                </a:solidFill>
              </a:rPr>
              <a:t>Establecer </a:t>
            </a:r>
            <a:r>
              <a:rPr lang="es-ES" dirty="0">
                <a:solidFill>
                  <a:schemeClr val="tx2"/>
                </a:solidFill>
              </a:rPr>
              <a:t>una herramienta que habilite a los profesores para poder ejercer </a:t>
            </a:r>
            <a:r>
              <a:rPr lang="es-ES" u="sng" dirty="0">
                <a:solidFill>
                  <a:schemeClr val="tx2"/>
                </a:solidFill>
              </a:rPr>
              <a:t>Crear una nueva carrera profesional </a:t>
            </a:r>
            <a:r>
              <a:rPr lang="es-ES" u="sng" dirty="0" smtClean="0">
                <a:solidFill>
                  <a:schemeClr val="tx2"/>
                </a:solidFill>
              </a:rPr>
              <a:t>docente</a:t>
            </a:r>
            <a:r>
              <a:rPr lang="es-ES" dirty="0" smtClean="0">
                <a:solidFill>
                  <a:schemeClr val="tx2"/>
                </a:solidFill>
              </a:rPr>
              <a:t> </a:t>
            </a:r>
            <a:r>
              <a:rPr lang="es-ES" dirty="0">
                <a:solidFill>
                  <a:schemeClr val="tx2"/>
                </a:solidFill>
              </a:rPr>
              <a:t>que atraiga a jóvenes con alta vocación y con las mejores capacidades para ello. Con reglas claras de ascenso; sistemas de </a:t>
            </a:r>
            <a:r>
              <a:rPr lang="uz-Cyrl-UZ" dirty="0">
                <a:solidFill>
                  <a:schemeClr val="tx2"/>
                </a:solidFill>
              </a:rPr>
              <a:t>apoyo, </a:t>
            </a:r>
            <a:r>
              <a:rPr lang="es-ES" dirty="0">
                <a:solidFill>
                  <a:schemeClr val="tx2"/>
                </a:solidFill>
              </a:rPr>
              <a:t>evaluación y formación permanente; y con mejores remuneraciones. </a:t>
            </a:r>
            <a:endParaRPr lang="es-ES" dirty="0" smtClean="0">
              <a:solidFill>
                <a:schemeClr val="tx2"/>
              </a:solidFill>
            </a:endParaRPr>
          </a:p>
          <a:p>
            <a:pPr lvl="0" algn="just"/>
            <a:endParaRPr lang="es-CL" dirty="0">
              <a:solidFill>
                <a:schemeClr val="tx2"/>
              </a:solidFill>
            </a:endParaRPr>
          </a:p>
          <a:p>
            <a:pPr marL="285750" lvl="0" indent="-285750" algn="just">
              <a:buFont typeface="Wingdings" pitchFamily="2" charset="2"/>
              <a:buChar char="Ø"/>
            </a:pPr>
            <a:r>
              <a:rPr lang="es-ES" dirty="0">
                <a:solidFill>
                  <a:schemeClr val="tx2"/>
                </a:solidFill>
              </a:rPr>
              <a:t>Reorganización del sistema público en Servicios Locales de Educación (</a:t>
            </a:r>
            <a:r>
              <a:rPr lang="es-ES" u="sng" dirty="0">
                <a:solidFill>
                  <a:schemeClr val="tx2"/>
                </a:solidFill>
              </a:rPr>
              <a:t>desmunicipalización</a:t>
            </a:r>
            <a:r>
              <a:rPr lang="es-ES" dirty="0" smtClean="0">
                <a:solidFill>
                  <a:schemeClr val="tx2"/>
                </a:solidFill>
              </a:rPr>
              <a:t>).</a:t>
            </a:r>
          </a:p>
          <a:p>
            <a:pPr lvl="0" algn="just"/>
            <a:r>
              <a:rPr lang="es-ES" dirty="0" smtClean="0">
                <a:solidFill>
                  <a:schemeClr val="tx2"/>
                </a:solidFill>
              </a:rPr>
              <a:t> </a:t>
            </a:r>
            <a:endParaRPr lang="es-CL" dirty="0">
              <a:solidFill>
                <a:schemeClr val="tx2"/>
              </a:solidFill>
            </a:endParaRPr>
          </a:p>
          <a:p>
            <a:pPr marL="285750" lvl="0" indent="-285750" algn="just">
              <a:buFont typeface="Wingdings" pitchFamily="2" charset="2"/>
              <a:buChar char="Ø"/>
            </a:pPr>
            <a:r>
              <a:rPr lang="es-ES" dirty="0" smtClean="0">
                <a:solidFill>
                  <a:schemeClr val="tx2"/>
                </a:solidFill>
              </a:rPr>
              <a:t>Se </a:t>
            </a:r>
            <a:r>
              <a:rPr lang="es-ES" dirty="0">
                <a:solidFill>
                  <a:schemeClr val="tx2"/>
                </a:solidFill>
              </a:rPr>
              <a:t>propone la creación de Servicios Locales de Educación que tienen carácter público. Dependerán del Ministerio de Educación, pero tendrán patrimonio propio y un gobierno con participación de la sociedad y las comunidades educativas </a:t>
            </a:r>
            <a:r>
              <a:rPr lang="es-ES" dirty="0" smtClean="0">
                <a:solidFill>
                  <a:schemeClr val="tx2"/>
                </a:solidFill>
              </a:rPr>
              <a:t>locales. Entregarán </a:t>
            </a:r>
            <a:r>
              <a:rPr lang="es-ES" dirty="0">
                <a:solidFill>
                  <a:schemeClr val="tx2"/>
                </a:solidFill>
              </a:rPr>
              <a:t>apoyo técnico, administrativo y financiero a los </a:t>
            </a:r>
            <a:r>
              <a:rPr lang="es-ES" dirty="0" smtClean="0">
                <a:solidFill>
                  <a:schemeClr val="tx2"/>
                </a:solidFill>
              </a:rPr>
              <a:t>establecimientos. </a:t>
            </a:r>
            <a:endParaRPr lang="es-CL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75953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1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2DD15F-E92A-4C40-9E62-3B4EA8176CA9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4 Rectángulo"/>
          <p:cNvSpPr/>
          <p:nvPr/>
        </p:nvSpPr>
        <p:spPr>
          <a:xfrm>
            <a:off x="683568" y="1028343"/>
            <a:ext cx="77768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/>
              <a:t> </a:t>
            </a:r>
            <a:endParaRPr lang="es-CL" dirty="0"/>
          </a:p>
        </p:txBody>
      </p:sp>
      <p:sp>
        <p:nvSpPr>
          <p:cNvPr id="3" name="2 Rectángulo"/>
          <p:cNvSpPr/>
          <p:nvPr/>
        </p:nvSpPr>
        <p:spPr>
          <a:xfrm>
            <a:off x="179512" y="332656"/>
            <a:ext cx="864096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_tradnl" b="1" dirty="0">
                <a:solidFill>
                  <a:schemeClr val="tx2"/>
                </a:solidFill>
              </a:rPr>
              <a:t>b. En Educación </a:t>
            </a:r>
            <a:r>
              <a:rPr lang="es-ES" b="1" dirty="0" smtClean="0">
                <a:solidFill>
                  <a:schemeClr val="tx2"/>
                </a:solidFill>
              </a:rPr>
              <a:t>Superior</a:t>
            </a:r>
          </a:p>
          <a:p>
            <a:pPr algn="just"/>
            <a:endParaRPr lang="es-CL" b="1" dirty="0">
              <a:solidFill>
                <a:schemeClr val="tx2"/>
              </a:solidFill>
            </a:endParaRPr>
          </a:p>
          <a:p>
            <a:pPr marL="285750" lvl="0" indent="-285750" algn="just">
              <a:buFont typeface="Wingdings" pitchFamily="2" charset="2"/>
              <a:buChar char="Ø"/>
            </a:pPr>
            <a:r>
              <a:rPr lang="es-ES" dirty="0">
                <a:solidFill>
                  <a:schemeClr val="tx2"/>
                </a:solidFill>
              </a:rPr>
              <a:t>También es un cambio paradigmático que involucra muchas dimensiones que se interrelacionan y afectan mutuamente (complejidad de la reforma</a:t>
            </a:r>
            <a:r>
              <a:rPr lang="es-ES" dirty="0" smtClean="0">
                <a:solidFill>
                  <a:schemeClr val="tx2"/>
                </a:solidFill>
              </a:rPr>
              <a:t>).</a:t>
            </a:r>
          </a:p>
          <a:p>
            <a:pPr marL="285750" lvl="0" indent="-285750" algn="just">
              <a:buFont typeface="Wingdings" pitchFamily="2" charset="2"/>
              <a:buChar char="Ø"/>
            </a:pPr>
            <a:endParaRPr lang="es-CL" dirty="0">
              <a:solidFill>
                <a:schemeClr val="tx2"/>
              </a:solidFill>
            </a:endParaRPr>
          </a:p>
          <a:p>
            <a:pPr marL="285750" lvl="0" indent="-285750" algn="just">
              <a:buFont typeface="Wingdings" pitchFamily="2" charset="2"/>
              <a:buChar char="Ø"/>
            </a:pPr>
            <a:r>
              <a:rPr lang="es-ES" dirty="0">
                <a:solidFill>
                  <a:schemeClr val="tx2"/>
                </a:solidFill>
              </a:rPr>
              <a:t>El marco regulatorio y la fiscalización, la institucionalidad pública, el modelo de financiamiento de las instituciones de educación superior, el derecho a la gratuidad para los estudiantes, los sistemas de ingreso, los modelos de gobernanza y el sistema de acreditación (calidad) son todos elementos fundamentales de esta transformación estructural</a:t>
            </a:r>
            <a:r>
              <a:rPr lang="es-ES" dirty="0" smtClean="0">
                <a:solidFill>
                  <a:schemeClr val="tx2"/>
                </a:solidFill>
              </a:rPr>
              <a:t>.</a:t>
            </a:r>
          </a:p>
          <a:p>
            <a:pPr marL="285750" lvl="0" indent="-285750" algn="just">
              <a:buFont typeface="Wingdings" pitchFamily="2" charset="2"/>
              <a:buChar char="Ø"/>
            </a:pPr>
            <a:endParaRPr lang="es-ES" dirty="0">
              <a:solidFill>
                <a:schemeClr val="tx2"/>
              </a:solidFill>
            </a:endParaRPr>
          </a:p>
          <a:p>
            <a:pPr algn="just"/>
            <a:r>
              <a:rPr lang="es-ES_tradnl" b="1" dirty="0">
                <a:solidFill>
                  <a:schemeClr val="tx2"/>
                </a:solidFill>
              </a:rPr>
              <a:t>4.  ACCIONES INMEDIATAS MIENTRAS SE TRAMITA LA REFORMA EDUCACIONAL EN EL PARLAMENTO</a:t>
            </a:r>
            <a:endParaRPr lang="es-CL" dirty="0">
              <a:solidFill>
                <a:schemeClr val="tx2"/>
              </a:solidFill>
            </a:endParaRPr>
          </a:p>
          <a:p>
            <a:pPr algn="just"/>
            <a:r>
              <a:rPr lang="es-ES_tradnl" dirty="0">
                <a:solidFill>
                  <a:schemeClr val="tx2"/>
                </a:solidFill>
              </a:rPr>
              <a:t>En paralelo a la tramitación de la Reforma, implementaremos acciones concretas para empezar a intervenir en mejorar la calidad de la educación pública</a:t>
            </a:r>
            <a:endParaRPr lang="es-CL" dirty="0">
              <a:solidFill>
                <a:schemeClr val="tx2"/>
              </a:solidFill>
            </a:endParaRPr>
          </a:p>
          <a:p>
            <a:pPr algn="just"/>
            <a:r>
              <a:rPr lang="es-ES_tradnl" dirty="0">
                <a:solidFill>
                  <a:schemeClr val="tx2"/>
                </a:solidFill>
              </a:rPr>
              <a:t> </a:t>
            </a:r>
            <a:endParaRPr lang="es-CL" dirty="0">
              <a:solidFill>
                <a:schemeClr val="tx2"/>
              </a:solidFill>
            </a:endParaRPr>
          </a:p>
          <a:p>
            <a:pPr marL="285750" lvl="0" indent="-285750" algn="just">
              <a:buFont typeface="Wingdings" pitchFamily="2" charset="2"/>
              <a:buChar char="Ø"/>
            </a:pPr>
            <a:r>
              <a:rPr lang="es-ES_tradnl" dirty="0">
                <a:solidFill>
                  <a:schemeClr val="tx2"/>
                </a:solidFill>
              </a:rPr>
              <a:t>Invertiremos </a:t>
            </a:r>
            <a:r>
              <a:rPr lang="es-ES_tradnl" u="sng" dirty="0">
                <a:solidFill>
                  <a:schemeClr val="tx2"/>
                </a:solidFill>
              </a:rPr>
              <a:t>más recursos económicos</a:t>
            </a:r>
            <a:r>
              <a:rPr lang="es-ES_tradnl" dirty="0">
                <a:solidFill>
                  <a:schemeClr val="tx2"/>
                </a:solidFill>
              </a:rPr>
              <a:t> en TODAS las escuelas y liceos que tendrán que ser invertidos en mejor educación y distribuidos progresivamente para tener una educación de calidad.</a:t>
            </a:r>
            <a:endParaRPr lang="es-CL" dirty="0">
              <a:solidFill>
                <a:schemeClr val="tx2"/>
              </a:solidFill>
            </a:endParaRPr>
          </a:p>
          <a:p>
            <a:pPr marL="285750" lvl="0" indent="-285750" algn="just">
              <a:buFont typeface="Wingdings" pitchFamily="2" charset="2"/>
              <a:buChar char="Ø"/>
            </a:pPr>
            <a:r>
              <a:rPr lang="es-ES_tradnl" dirty="0">
                <a:solidFill>
                  <a:schemeClr val="tx2"/>
                </a:solidFill>
              </a:rPr>
              <a:t>Mejoraremos la </a:t>
            </a:r>
            <a:r>
              <a:rPr lang="es-ES_tradnl" u="sng" dirty="0">
                <a:solidFill>
                  <a:schemeClr val="tx2"/>
                </a:solidFill>
              </a:rPr>
              <a:t>infraestructura y el equipamiento</a:t>
            </a:r>
            <a:r>
              <a:rPr lang="es-ES_tradnl" dirty="0">
                <a:solidFill>
                  <a:schemeClr val="tx2"/>
                </a:solidFill>
              </a:rPr>
              <a:t> de los establecimientos subvencionados por el estado. </a:t>
            </a:r>
            <a:endParaRPr lang="es-CL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25891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</TotalTime>
  <Words>610</Words>
  <Application>Microsoft Office PowerPoint</Application>
  <PresentationFormat>Presentación en pantalla (4:3)</PresentationFormat>
  <Paragraphs>103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2" baseType="lpstr">
      <vt:lpstr>Tema de Office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Catalina Amenabar Gonzalez</dc:creator>
  <cp:lastModifiedBy>Admin</cp:lastModifiedBy>
  <cp:revision>41</cp:revision>
  <dcterms:created xsi:type="dcterms:W3CDTF">2014-05-22T19:52:09Z</dcterms:created>
  <dcterms:modified xsi:type="dcterms:W3CDTF">2014-07-08T21:45:30Z</dcterms:modified>
</cp:coreProperties>
</file>