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97" r:id="rId4"/>
    <p:sldId id="298" r:id="rId5"/>
    <p:sldId id="307" r:id="rId6"/>
    <p:sldId id="317" r:id="rId7"/>
    <p:sldId id="318" r:id="rId8"/>
    <p:sldId id="309" r:id="rId9"/>
    <p:sldId id="325" r:id="rId10"/>
    <p:sldId id="319" r:id="rId11"/>
    <p:sldId id="320" r:id="rId12"/>
    <p:sldId id="313" r:id="rId13"/>
    <p:sldId id="310" r:id="rId14"/>
    <p:sldId id="316" r:id="rId15"/>
    <p:sldId id="315" r:id="rId16"/>
    <p:sldId id="321" r:id="rId17"/>
    <p:sldId id="322" r:id="rId18"/>
    <p:sldId id="323" r:id="rId19"/>
    <p:sldId id="324" r:id="rId20"/>
    <p:sldId id="296" r:id="rId21"/>
  </p:sldIdLst>
  <p:sldSz cx="9144000" cy="6858000" type="screen4x3"/>
  <p:notesSz cx="6858000" cy="9144000"/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B9109-D213-4A97-B4C7-3FBC362F0707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8B4D2-B243-4BBD-8C3C-E4218A323CE9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EBD8E-7175-44B3-9586-3C9628EC5692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4C73C-2B28-440A-B49E-64F1E7DDA935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CFE7C-6DA4-430A-9500-0A23CD7D9EB8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717D6-3BA8-49A8-BD93-D54B02E1E150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21FFD-7BFF-4509-BFAB-2E5846B608E1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A1C0C-F05F-4728-B876-E0197DF64F0F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A2D93-1403-4A3F-9F4A-45F0022BA1C1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5841E-F20C-4C49-B01D-D018ADC57ED2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4C643-8220-48A9-884D-766EC57A75FF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C228A-B452-4C0E-A08A-25C7BA316F80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52EC1-3F83-46CB-A16C-0B56DF58E5EE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894CE-BF8B-455E-B739-755F1D9B709E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D8D20-35D2-43F9-A73A-58ECCF9D194B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AD875-2002-4292-AAE4-F369F4D14795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F63F0-6FFE-4F5A-AD39-6E5E484421A3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18D73-C32E-49E0-AEBE-868C3B1736C1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73DF-D889-4F2A-B091-B44AD90EDF10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B0746-C359-413A-8CFE-4BEE47971667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dirty="0" smtClean="0"/>
              <a:t>Haga clic en el icono para agregar una imagen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45068-093F-43B7-8463-B7A038F52D41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4C11B-AB0F-4A88-98CE-291AB7C24CBC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2A4F23-C9F3-4335-B091-0695992917A1}" type="datetimeFigureOut">
              <a:rPr lang="es-CL"/>
              <a:pPr>
                <a:defRPr/>
              </a:pPr>
              <a:t>13-01-2017</a:t>
            </a:fld>
            <a:endParaRPr lang="es-CL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9C6B09-5C77-4232-A431-763D2338694F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836712"/>
            <a:ext cx="6947048" cy="11521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z="4800" dirty="0" smtClean="0">
                <a:solidFill>
                  <a:schemeClr val="tx2"/>
                </a:solidFill>
                <a:latin typeface="Arial Narrow" pitchFamily="34" charset="0"/>
              </a:rPr>
              <a:t>Asociación de Municipios Territorio Bío Bío Centro</a:t>
            </a:r>
            <a:endParaRPr lang="es-CL" sz="4800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2348880"/>
            <a:ext cx="4896543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0298" y="260648"/>
            <a:ext cx="8795320" cy="2235274"/>
          </a:xfrm>
        </p:spPr>
        <p:txBody>
          <a:bodyPr/>
          <a:lstStyle/>
          <a:p>
            <a:pPr lvl="0"/>
            <a:r>
              <a:rPr lang="es-ES" b="1" dirty="0"/>
              <a:t>Proyecto anfiteatro Nivequeten Polcura. Comuna de Laja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Se </a:t>
            </a:r>
            <a:r>
              <a:rPr lang="es-ES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realiza:</a:t>
            </a:r>
            <a:r>
              <a:rPr lang="es-CL" dirty="0">
                <a:latin typeface="Arial" pitchFamily="34" charset="0"/>
                <a:cs typeface="Arial" pitchFamily="34" charset="0"/>
              </a:rPr>
              <a:t/>
            </a:r>
            <a:br>
              <a:rPr lang="es-CL" dirty="0">
                <a:latin typeface="Arial" pitchFamily="34" charset="0"/>
                <a:cs typeface="Arial" pitchFamily="34" charset="0"/>
              </a:rPr>
            </a:br>
            <a:r>
              <a:rPr lang="es-CL" dirty="0">
                <a:latin typeface="Arial" pitchFamily="34" charset="0"/>
                <a:cs typeface="Arial" pitchFamily="34" charset="0"/>
              </a:rPr>
              <a:t>- Desarrollo de EE.TT</a:t>
            </a:r>
            <a:br>
              <a:rPr lang="es-CL" dirty="0">
                <a:latin typeface="Arial" pitchFamily="34" charset="0"/>
                <a:cs typeface="Arial" pitchFamily="34" charset="0"/>
              </a:rPr>
            </a:br>
            <a:r>
              <a:rPr lang="es-CL" dirty="0">
                <a:latin typeface="Arial" pitchFamily="34" charset="0"/>
                <a:cs typeface="Arial" pitchFamily="34" charset="0"/>
              </a:rPr>
              <a:t>- Memoria de diseño. </a:t>
            </a:r>
            <a:br>
              <a:rPr lang="es-CL" dirty="0">
                <a:latin typeface="Arial" pitchFamily="34" charset="0"/>
                <a:cs typeface="Arial" pitchFamily="34" charset="0"/>
              </a:rPr>
            </a:br>
            <a:r>
              <a:rPr lang="es-CL" dirty="0">
                <a:latin typeface="Arial" pitchFamily="34" charset="0"/>
                <a:cs typeface="Arial" pitchFamily="34" charset="0"/>
              </a:rPr>
              <a:t>- Planos de diseño.</a:t>
            </a:r>
            <a:br>
              <a:rPr lang="es-CL" dirty="0">
                <a:latin typeface="Arial" pitchFamily="34" charset="0"/>
                <a:cs typeface="Arial" pitchFamily="34" charset="0"/>
              </a:rPr>
            </a:br>
            <a:r>
              <a:rPr lang="es-CL" dirty="0">
                <a:latin typeface="Arial" pitchFamily="34" charset="0"/>
                <a:cs typeface="Arial" pitchFamily="34" charset="0"/>
              </a:rPr>
              <a:t>- Propuesta sombreaderos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33775" t="23848" r="12933" b="13967"/>
          <a:stretch/>
        </p:blipFill>
        <p:spPr bwMode="auto">
          <a:xfrm>
            <a:off x="4860032" y="2204864"/>
            <a:ext cx="3686175" cy="2418080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31229" t="26565" r="26511" b="18796"/>
          <a:stretch/>
        </p:blipFill>
        <p:spPr bwMode="auto">
          <a:xfrm>
            <a:off x="1050998" y="4005064"/>
            <a:ext cx="3581400" cy="2602865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635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1728192"/>
          </a:xfrm>
        </p:spPr>
        <p:txBody>
          <a:bodyPr/>
          <a:lstStyle/>
          <a:p>
            <a:pPr lvl="0" algn="just"/>
            <a:r>
              <a:rPr lang="es-CL" sz="4000" b="1" dirty="0"/>
              <a:t>Proyecto </a:t>
            </a:r>
            <a:r>
              <a:rPr lang="es-CL" sz="4000" b="1" dirty="0" smtClean="0"/>
              <a:t>Diseño Ingeniería </a:t>
            </a:r>
            <a:r>
              <a:rPr lang="es-CL" sz="4000" b="1" dirty="0"/>
              <a:t>Ampliación </a:t>
            </a:r>
            <a:r>
              <a:rPr lang="es-CL" sz="4000" b="1" dirty="0" err="1"/>
              <a:t>Cesfam</a:t>
            </a:r>
            <a:r>
              <a:rPr lang="es-CL" sz="4000" b="1" dirty="0"/>
              <a:t>, comuna de Negrete. 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1584176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 </a:t>
            </a:r>
            <a:r>
              <a:rPr lang="es-C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realiza:</a:t>
            </a:r>
          </a:p>
          <a:p>
            <a:pPr lvl="0"/>
            <a:r>
              <a:rPr lang="es-CL" dirty="0"/>
              <a:t>Memoria de cálculo. </a:t>
            </a:r>
          </a:p>
          <a:p>
            <a:pPr lvl="0"/>
            <a:r>
              <a:rPr lang="es-CL" dirty="0"/>
              <a:t>Planos estructurales. </a:t>
            </a:r>
          </a:p>
          <a:p>
            <a:endParaRPr lang="es-CL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63476" t="24983" r="5465" b="10060"/>
          <a:stretch/>
        </p:blipFill>
        <p:spPr bwMode="auto">
          <a:xfrm>
            <a:off x="4355976" y="2276872"/>
            <a:ext cx="4176464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63136" t="24984" r="4786" b="9061"/>
          <a:stretch/>
        </p:blipFill>
        <p:spPr bwMode="auto">
          <a:xfrm>
            <a:off x="1691680" y="4504427"/>
            <a:ext cx="4032448" cy="2093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37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62867" y="35565"/>
            <a:ext cx="8229600" cy="1728192"/>
          </a:xfrm>
        </p:spPr>
        <p:txBody>
          <a:bodyPr/>
          <a:lstStyle/>
          <a:p>
            <a:r>
              <a:rPr lang="es-CL" sz="2800" b="1" dirty="0" smtClean="0"/>
              <a:t>Ejecución de proyecto Teatro Itinerante territorio BBC</a:t>
            </a:r>
            <a:r>
              <a:rPr lang="es-CL" sz="2800" dirty="0" smtClean="0"/>
              <a:t>.</a:t>
            </a:r>
            <a:br>
              <a:rPr lang="es-CL" sz="2800" dirty="0" smtClean="0"/>
            </a:br>
            <a:r>
              <a:rPr lang="es-CL" sz="2000" dirty="0" smtClean="0"/>
              <a:t>* </a:t>
            </a:r>
            <a:r>
              <a:rPr lang="es-CL" sz="2000" b="1" dirty="0" smtClean="0"/>
              <a:t>Monto:  </a:t>
            </a:r>
            <a:r>
              <a:rPr lang="es-CL" sz="2000" dirty="0" smtClean="0"/>
              <a:t>$9.900.000.-</a:t>
            </a:r>
            <a:br>
              <a:rPr lang="es-CL" sz="2000" dirty="0" smtClean="0"/>
            </a:br>
            <a:r>
              <a:rPr lang="es-CL" sz="2000" dirty="0" smtClean="0"/>
              <a:t>*</a:t>
            </a:r>
            <a:r>
              <a:rPr lang="es-CL" sz="2000" b="1" dirty="0" smtClean="0"/>
              <a:t> Financiado</a:t>
            </a:r>
            <a:r>
              <a:rPr lang="es-CL" sz="2000" dirty="0" smtClean="0"/>
              <a:t>: </a:t>
            </a:r>
            <a:r>
              <a:rPr lang="es-CL" sz="2000" dirty="0" smtClean="0"/>
              <a:t>Gore, FNDR </a:t>
            </a:r>
            <a:r>
              <a:rPr lang="es-CL" sz="2000" dirty="0" smtClean="0"/>
              <a:t>Subvención de Cultura año 2015,  a Municipalidad de Los Ángeles.</a:t>
            </a:r>
            <a:br>
              <a:rPr lang="es-CL" sz="2000" dirty="0" smtClean="0"/>
            </a:br>
            <a:r>
              <a:rPr lang="es-CL" sz="2000" dirty="0" smtClean="0"/>
              <a:t>* </a:t>
            </a:r>
            <a:r>
              <a:rPr lang="es-CL" sz="2000" b="1" dirty="0" smtClean="0"/>
              <a:t>Desarrollo: </a:t>
            </a:r>
            <a:r>
              <a:rPr lang="es-CL" sz="2000" dirty="0" smtClean="0"/>
              <a:t>Noviembre – Diciembre.</a:t>
            </a:r>
            <a:endParaRPr lang="es-CL" sz="2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96" y="1772816"/>
            <a:ext cx="4861173" cy="278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55207"/>
            <a:ext cx="32766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42" y="4077072"/>
            <a:ext cx="292417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29337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05" y="4725145"/>
            <a:ext cx="2615555" cy="181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9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5112568"/>
          </a:xfrm>
        </p:spPr>
        <p:txBody>
          <a:bodyPr/>
          <a:lstStyle/>
          <a:p>
            <a:r>
              <a:rPr lang="es-CL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Monto: </a:t>
            </a:r>
            <a:r>
              <a:rPr lang="es-CL" dirty="0" smtClean="0">
                <a:latin typeface="Arial" pitchFamily="34" charset="0"/>
                <a:cs typeface="Arial" pitchFamily="34" charset="0"/>
              </a:rPr>
              <a:t>$ 7.950.000,-</a:t>
            </a:r>
          </a:p>
          <a:p>
            <a:r>
              <a:rPr lang="es-CL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Financiamiento: </a:t>
            </a:r>
            <a:r>
              <a:rPr lang="es-CL" dirty="0" smtClean="0">
                <a:latin typeface="Arial" pitchFamily="34" charset="0"/>
                <a:cs typeface="Arial" pitchFamily="34" charset="0"/>
              </a:rPr>
              <a:t>GORE Subvención FNDR de Cultura, año 2016. Municipalidad de Laja.</a:t>
            </a:r>
          </a:p>
          <a:p>
            <a:r>
              <a:rPr lang="es-CL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Obras Teatrales:</a:t>
            </a:r>
          </a:p>
          <a:p>
            <a:pPr marL="0" indent="0">
              <a:buNone/>
            </a:pPr>
            <a:r>
              <a:rPr lang="es-CL" dirty="0">
                <a:latin typeface="Arial" pitchFamily="34" charset="0"/>
                <a:cs typeface="Arial" pitchFamily="34" charset="0"/>
              </a:rPr>
              <a:t>	</a:t>
            </a:r>
            <a:r>
              <a:rPr lang="es-CL" dirty="0" smtClean="0">
                <a:latin typeface="Arial" pitchFamily="34" charset="0"/>
                <a:cs typeface="Arial" pitchFamily="34" charset="0"/>
              </a:rPr>
              <a:t>		-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Pequeña </a:t>
            </a:r>
            <a:r>
              <a:rPr lang="es-ES" dirty="0">
                <a:latin typeface="Arial" pitchFamily="34" charset="0"/>
                <a:cs typeface="Arial" pitchFamily="34" charset="0"/>
              </a:rPr>
              <a:t>historia de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Chile.</a:t>
            </a:r>
          </a:p>
          <a:p>
            <a:pPr marL="0" indent="0">
              <a:buNone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dirty="0">
                <a:latin typeface="Arial" pitchFamily="34" charset="0"/>
                <a:cs typeface="Arial" pitchFamily="34" charset="0"/>
              </a:rPr>
              <a:t>	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		-  Las </a:t>
            </a:r>
            <a:r>
              <a:rPr lang="es-ES" dirty="0">
                <a:latin typeface="Arial" pitchFamily="34" charset="0"/>
                <a:cs typeface="Arial" pitchFamily="34" charset="0"/>
              </a:rPr>
              <a:t>niñas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Arañas. </a:t>
            </a:r>
          </a:p>
          <a:p>
            <a:pPr marL="0" indent="0">
              <a:buNone/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CL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980728"/>
            <a:ext cx="8496944" cy="1584177"/>
          </a:xfrm>
        </p:spPr>
        <p:txBody>
          <a:bodyPr/>
          <a:lstStyle/>
          <a:p>
            <a:pPr algn="just"/>
            <a:r>
              <a:rPr lang="es-CL" sz="3800" b="1" dirty="0" smtClean="0"/>
              <a:t>Postulación y aprobación de </a:t>
            </a:r>
            <a:r>
              <a:rPr lang="es-CL" sz="3800" b="1" dirty="0"/>
              <a:t>proyecto Teatro Itinerante territorio </a:t>
            </a:r>
            <a:r>
              <a:rPr lang="es-CL" sz="3800" b="1" dirty="0" smtClean="0"/>
              <a:t>BBC año 2016</a:t>
            </a:r>
            <a:r>
              <a:rPr lang="es-CL" sz="3800" dirty="0" smtClean="0"/>
              <a:t>.</a:t>
            </a:r>
            <a:r>
              <a:rPr lang="es-CL" sz="3800" dirty="0"/>
              <a:t/>
            </a:r>
            <a:br>
              <a:rPr lang="es-CL" sz="3800" dirty="0"/>
            </a:br>
            <a:endParaRPr lang="es-CL" sz="3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96560"/>
            <a:ext cx="2016224" cy="150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5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9024" y="620688"/>
            <a:ext cx="8784976" cy="1011138"/>
          </a:xfrm>
        </p:spPr>
        <p:txBody>
          <a:bodyPr/>
          <a:lstStyle/>
          <a:p>
            <a:pPr algn="ctr"/>
            <a:r>
              <a:rPr lang="es-CL" sz="4000" b="1" dirty="0" smtClean="0"/>
              <a:t>Teatro Itinerante territorio BBC año 2016</a:t>
            </a:r>
            <a:br>
              <a:rPr lang="es-CL" sz="4000" b="1" dirty="0" smtClean="0"/>
            </a:br>
            <a:r>
              <a:rPr lang="es-CL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Certificado </a:t>
            </a:r>
            <a:r>
              <a:rPr lang="es-CL" sz="2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Core</a:t>
            </a:r>
            <a:r>
              <a:rPr lang="es-CL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N° 5019/o16 del 18.08.2016</a:t>
            </a:r>
            <a:endParaRPr lang="es-CL" sz="2800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088"/>
            <a:ext cx="4325401" cy="2490177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906242" cy="3096344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932040" y="299695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/>
              <a:t>Código Proyecto</a:t>
            </a:r>
            <a:r>
              <a:rPr lang="es-CL" sz="2400" dirty="0" smtClean="0"/>
              <a:t>: 16C605</a:t>
            </a:r>
            <a:endParaRPr lang="es-CL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61" y="5306696"/>
            <a:ext cx="1719287" cy="12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0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/>
          <a:lstStyle/>
          <a:p>
            <a:r>
              <a:rPr lang="es-CL" sz="3200" b="1" dirty="0" smtClean="0"/>
              <a:t>Financiamiento Construcción Hito al alfarero, comuna de Nacimiento. Fondo FRIL </a:t>
            </a:r>
            <a:endParaRPr lang="es-CL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48064" y="1556792"/>
            <a:ext cx="2973016" cy="2127143"/>
          </a:xfr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s-CL" sz="2000" dirty="0" smtClean="0"/>
              <a:t>Busca </a:t>
            </a:r>
            <a:r>
              <a:rPr lang="es-CL" sz="2000" dirty="0"/>
              <a:t>potenciar nuestra identidad alfarera, el desarrollo económico y el fortalecimiento turístico y cultural de la </a:t>
            </a:r>
            <a:r>
              <a:rPr lang="es-CL" sz="2000" dirty="0" smtClean="0"/>
              <a:t>comuna</a:t>
            </a:r>
            <a:r>
              <a:rPr lang="es-CL" sz="2000" dirty="0"/>
              <a:t>.</a:t>
            </a:r>
            <a:endParaRPr lang="es-CL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20" y="1556792"/>
            <a:ext cx="3803538" cy="2172459"/>
          </a:xfrm>
          <a:prstGeom prst="rect">
            <a:avLst/>
          </a:prstGeom>
          <a:noFill/>
          <a:ln w="349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55" y="4679224"/>
            <a:ext cx="2622333" cy="19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mbermedo\Desktop\acceso sur oriente Nacimiento\HITO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54106"/>
            <a:ext cx="3554520" cy="179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bermedo\Desktop\acceso sur oriente Nacimiento\IMAGEN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55" y="4710775"/>
            <a:ext cx="2468566" cy="213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179512" y="3567775"/>
            <a:ext cx="87849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s-CL" sz="3200" b="1" dirty="0" smtClean="0"/>
              <a:t>Financiamiento y Construcción Acceso sur Oriente a Nacimiento</a:t>
            </a:r>
            <a:r>
              <a:rPr lang="es-CL" sz="3200" dirty="0" smtClean="0"/>
              <a:t>.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11315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1668" y="980728"/>
            <a:ext cx="8229600" cy="1143000"/>
          </a:xfrm>
        </p:spPr>
        <p:txBody>
          <a:bodyPr/>
          <a:lstStyle/>
          <a:p>
            <a:pPr algn="just"/>
            <a:r>
              <a:rPr lang="es-CL" sz="2800" b="1" dirty="0" smtClean="0"/>
              <a:t>Financiamiento construcción </a:t>
            </a:r>
            <a:r>
              <a:rPr lang="es-CL" sz="2800" b="1" dirty="0"/>
              <a:t>sede Agrupación </a:t>
            </a:r>
            <a:r>
              <a:rPr lang="es-CL" sz="2800" b="1" dirty="0" smtClean="0"/>
              <a:t>Boteros, </a:t>
            </a:r>
            <a:r>
              <a:rPr lang="es-CL" sz="2800" b="1" dirty="0"/>
              <a:t> </a:t>
            </a:r>
            <a:r>
              <a:rPr lang="es-CL" sz="2800" b="1" dirty="0" smtClean="0"/>
              <a:t>Comuna de Negrete. </a:t>
            </a:r>
            <a:r>
              <a:rPr lang="es-CL" sz="2800" b="1" dirty="0">
                <a:solidFill>
                  <a:srgbClr val="04617B"/>
                </a:solidFill>
              </a:rPr>
              <a:t>Fondo FRIL </a:t>
            </a:r>
            <a:r>
              <a:rPr lang="es-CL" sz="2800" b="1" dirty="0" smtClean="0">
                <a:solidFill>
                  <a:srgbClr val="04617B"/>
                </a:solidFill>
              </a:rPr>
              <a:t/>
            </a:r>
            <a:br>
              <a:rPr lang="es-CL" sz="2800" b="1" dirty="0" smtClean="0">
                <a:solidFill>
                  <a:srgbClr val="04617B"/>
                </a:solidFill>
              </a:rPr>
            </a:br>
            <a:endParaRPr lang="es-CL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1651" y="4509120"/>
            <a:ext cx="8229600" cy="1512168"/>
          </a:xfrm>
        </p:spPr>
        <p:txBody>
          <a:bodyPr/>
          <a:lstStyle/>
          <a:p>
            <a:pPr algn="just"/>
            <a:r>
              <a:rPr lang="es-CL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Aprobación Técnica, del proyecto ampliación APR El Sauce, comuna de Negrete, por la DOH. Beneficia a 82 familias.</a:t>
            </a:r>
            <a:endParaRPr lang="es-CL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Samsung\Desktop\carpeta ppt sede boteros\sede boteros 2015VISTA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r="12324"/>
          <a:stretch/>
        </p:blipFill>
        <p:spPr bwMode="auto">
          <a:xfrm>
            <a:off x="2761783" y="1844824"/>
            <a:ext cx="3709337" cy="230442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0775" y="332656"/>
            <a:ext cx="8784976" cy="720080"/>
          </a:xfrm>
        </p:spPr>
        <p:txBody>
          <a:bodyPr/>
          <a:lstStyle/>
          <a:p>
            <a:r>
              <a:rPr lang="es-CL" b="1" dirty="0" smtClean="0"/>
              <a:t>Gestiones con vialidad Regional</a:t>
            </a:r>
            <a:endParaRPr lang="es-CL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0344"/>
            <a:ext cx="8964488" cy="266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 descr="C:\Documents and Settings\luis.ruiz\Mis documentos\Mis imágenes\2014\Levant. Q - 148, Q -296\DSC089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279829"/>
            <a:ext cx="2689225" cy="181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025071" y="6068982"/>
            <a:ext cx="229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Puente </a:t>
            </a:r>
            <a:r>
              <a:rPr lang="es-C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Coyanco</a:t>
            </a:r>
            <a:r>
              <a:rPr lang="es-C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es-C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Los </a:t>
            </a:r>
            <a:r>
              <a:rPr lang="es-C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Angeles</a:t>
            </a:r>
            <a:endParaRPr lang="es-CL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45196" y="4153770"/>
            <a:ext cx="4875275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Caminos Básicos: </a:t>
            </a:r>
            <a:r>
              <a:rPr lang="es-CL" dirty="0" smtClean="0"/>
              <a:t>Conservar </a:t>
            </a:r>
            <a:r>
              <a:rPr lang="es-CL" dirty="0"/>
              <a:t>el camino sobre el mismo trazado y características actuales y aplicar sobre la superficie de rodadura alguna solución sin mejorar la geometría, de tal manera de disminuir ostensiblemente o eliminar la emisión de polvo al paso de los </a:t>
            </a:r>
            <a:r>
              <a:rPr lang="es-CL" dirty="0" smtClean="0"/>
              <a:t>vehículos.</a:t>
            </a:r>
          </a:p>
          <a:p>
            <a:r>
              <a:rPr lang="es-CL" b="1" dirty="0"/>
              <a:t>(</a:t>
            </a:r>
            <a:r>
              <a:rPr lang="es-CL" b="1" dirty="0" smtClean="0"/>
              <a:t> Capa Asfáltica).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616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252536" y="1484784"/>
            <a:ext cx="2742878" cy="989606"/>
          </a:xfrm>
        </p:spPr>
        <p:txBody>
          <a:bodyPr/>
          <a:lstStyle/>
          <a:p>
            <a:pPr marL="0" indent="0" algn="ctr">
              <a:buNone/>
            </a:pPr>
            <a:r>
              <a:rPr lang="es-CL" sz="5400" dirty="0"/>
              <a:t>R</a:t>
            </a:r>
            <a:r>
              <a:rPr lang="es-CL" sz="5400" dirty="0" smtClean="0"/>
              <a:t>utas</a:t>
            </a:r>
            <a:endParaRPr lang="es-CL" sz="54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79296" cy="504056"/>
          </a:xfrm>
        </p:spPr>
        <p:txBody>
          <a:bodyPr/>
          <a:lstStyle/>
          <a:p>
            <a:r>
              <a:rPr lang="es-CL" b="1" dirty="0" smtClean="0"/>
              <a:t>Gestiones con vialidad Regional</a:t>
            </a:r>
            <a:endParaRPr lang="es-CL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26031"/>
            <a:ext cx="4490660" cy="29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63855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79806"/>
            <a:ext cx="5328592" cy="199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062974" y="910474"/>
            <a:ext cx="155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Nacimiento</a:t>
            </a:r>
            <a:endParaRPr lang="es-CL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367644" y="327960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Negrete</a:t>
            </a:r>
            <a:endParaRPr lang="es-CL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038324" y="327960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Laja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6739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Estudio </a:t>
            </a:r>
            <a:r>
              <a:rPr lang="es-CL" b="1" dirty="0" err="1"/>
              <a:t>P</a:t>
            </a:r>
            <a:r>
              <a:rPr lang="es-CL" b="1" dirty="0" err="1" smtClean="0"/>
              <a:t>refactibilidad</a:t>
            </a:r>
            <a:r>
              <a:rPr lang="es-CL" b="1" dirty="0" smtClean="0"/>
              <a:t> puente definitivo Laja Nacimiento</a:t>
            </a:r>
            <a:endParaRPr lang="es-CL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03" y="4221088"/>
            <a:ext cx="6791325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588773"/>
            <a:ext cx="3349577" cy="2632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5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2 Marcador de contenido"/>
          <p:cNvSpPr>
            <a:spLocks noGrp="1"/>
          </p:cNvSpPr>
          <p:nvPr>
            <p:ph idx="1"/>
          </p:nvPr>
        </p:nvSpPr>
        <p:spPr>
          <a:xfrm>
            <a:off x="179512" y="1412776"/>
            <a:ext cx="8794874" cy="4795093"/>
          </a:xfrm>
        </p:spPr>
        <p:txBody>
          <a:bodyPr/>
          <a:lstStyle/>
          <a:p>
            <a:pPr lvl="0" algn="just"/>
            <a:r>
              <a:rPr lang="es-CL" dirty="0">
                <a:latin typeface="Arial" pitchFamily="34" charset="0"/>
                <a:cs typeface="Arial" pitchFamily="34" charset="0"/>
              </a:rPr>
              <a:t>Lectura acta anterior, de fecha 30 de Agosto del 2016</a:t>
            </a:r>
            <a:r>
              <a:rPr lang="es-CL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 algn="just">
              <a:buNone/>
            </a:pPr>
            <a:endParaRPr lang="es-CL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CL" dirty="0">
                <a:latin typeface="Arial" pitchFamily="34" charset="0"/>
                <a:cs typeface="Arial" pitchFamily="34" charset="0"/>
              </a:rPr>
              <a:t>Bienvenida a integrantes nuevos del Directorio AMBBC</a:t>
            </a:r>
            <a:r>
              <a:rPr lang="es-CL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 algn="just">
              <a:buNone/>
            </a:pPr>
            <a:endParaRPr lang="es-CL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CL" dirty="0">
                <a:latin typeface="Arial" pitchFamily="34" charset="0"/>
                <a:cs typeface="Arial" pitchFamily="34" charset="0"/>
              </a:rPr>
              <a:t>Informe financiero año 2016</a:t>
            </a:r>
            <a:r>
              <a:rPr lang="es-CL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 algn="just">
              <a:buNone/>
            </a:pPr>
            <a:endParaRPr lang="es-CL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CL" dirty="0">
                <a:latin typeface="Arial" pitchFamily="34" charset="0"/>
                <a:cs typeface="Arial" pitchFamily="34" charset="0"/>
              </a:rPr>
              <a:t>Informe de actividades y gestiones año 2016</a:t>
            </a:r>
            <a:r>
              <a:rPr lang="es-CL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 algn="just">
              <a:buNone/>
            </a:pPr>
            <a:endParaRPr lang="es-CL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CL" dirty="0">
                <a:latin typeface="Arial" pitchFamily="34" charset="0"/>
                <a:cs typeface="Arial" pitchFamily="34" charset="0"/>
              </a:rPr>
              <a:t>Varios.</a:t>
            </a:r>
          </a:p>
          <a:p>
            <a:pPr marL="0" indent="0">
              <a:buNone/>
            </a:pPr>
            <a:endParaRPr lang="es-CL" sz="3200" dirty="0" smtClean="0"/>
          </a:p>
        </p:txBody>
      </p:sp>
      <p:sp>
        <p:nvSpPr>
          <p:cNvPr id="14338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36612"/>
          </a:xfrm>
        </p:spPr>
        <p:txBody>
          <a:bodyPr/>
          <a:lstStyle/>
          <a:p>
            <a:pPr algn="ctr" eaLnBrk="1" hangingPunct="1"/>
            <a:r>
              <a:rPr lang="es-CL" sz="4000" b="1" u="sng" dirty="0" smtClean="0">
                <a:solidFill>
                  <a:schemeClr val="tx1"/>
                </a:solidFill>
                <a:latin typeface="Arial Narrow" pitchFamily="34" charset="0"/>
              </a:rPr>
              <a:t>Tabla Reunión: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CL" dirty="0" smtClean="0"/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s-CL" sz="6600" b="1" dirty="0" smtClean="0">
                <a:latin typeface="Arial Narrow" pitchFamily="34" charset="0"/>
                <a:cs typeface="Arial" panose="020B0604020202020204" pitchFamily="34" charset="0"/>
              </a:rPr>
              <a:t>Gracias</a:t>
            </a:r>
            <a:endParaRPr lang="es-CL" sz="6600" b="1" dirty="0"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980728"/>
            <a:ext cx="8568952" cy="864096"/>
          </a:xfrm>
        </p:spPr>
        <p:txBody>
          <a:bodyPr/>
          <a:lstStyle/>
          <a:p>
            <a:pPr algn="ctr"/>
            <a:r>
              <a:rPr lang="es-CL" sz="3600" b="1" dirty="0" smtClean="0">
                <a:solidFill>
                  <a:schemeClr val="tx1"/>
                </a:solidFill>
              </a:rPr>
              <a:t>Acuerdos Acta de fecha 30.08.2016</a:t>
            </a:r>
            <a:endParaRPr lang="es-CL" sz="3600" b="1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060848"/>
            <a:ext cx="8136904" cy="4221088"/>
          </a:xfrm>
        </p:spPr>
        <p:txBody>
          <a:bodyPr/>
          <a:lstStyle/>
          <a:p>
            <a:pPr marL="0" indent="0" algn="just">
              <a:buNone/>
            </a:pPr>
            <a:endParaRPr lang="es-ES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s-ES" sz="2400" b="1" dirty="0">
                <a:latin typeface="Arial" pitchFamily="34" charset="0"/>
                <a:cs typeface="Arial" pitchFamily="34" charset="0"/>
              </a:rPr>
              <a:t>.-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dirty="0">
                <a:latin typeface="Arial" pitchFamily="34" charset="0"/>
                <a:cs typeface="Arial" pitchFamily="34" charset="0"/>
              </a:rPr>
              <a:t>Se aprueba acta, de fecha 12.01.2016</a:t>
            </a:r>
            <a:r>
              <a:rPr lang="es-ES" sz="2800" dirty="0" smtClean="0">
                <a:latin typeface="Arial" pitchFamily="34" charset="0"/>
                <a:cs typeface="Arial" pitchFamily="34" charset="0"/>
              </a:rPr>
              <a:t>.-</a:t>
            </a:r>
          </a:p>
          <a:p>
            <a:pPr marL="0" indent="0" algn="just">
              <a:buNone/>
            </a:pPr>
            <a:endParaRPr lang="es-CL" sz="28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s-ES" sz="2800" b="1" dirty="0">
                <a:latin typeface="Arial" pitchFamily="34" charset="0"/>
                <a:cs typeface="Arial" pitchFamily="34" charset="0"/>
              </a:rPr>
              <a:t>.-</a:t>
            </a:r>
            <a:r>
              <a:rPr lang="es-ES" sz="2800" dirty="0">
                <a:latin typeface="Arial" pitchFamily="34" charset="0"/>
                <a:cs typeface="Arial" pitchFamily="34" charset="0"/>
              </a:rPr>
              <a:t> Se acuerda </a:t>
            </a:r>
            <a:r>
              <a:rPr lang="es-ES" sz="2800" dirty="0" smtClean="0">
                <a:latin typeface="Arial" pitchFamily="34" charset="0"/>
                <a:cs typeface="Arial" pitchFamily="34" charset="0"/>
              </a:rPr>
              <a:t>cuota de la AMBBC para el año 2017, por un monto de  $7.000.000.-</a:t>
            </a:r>
            <a:endParaRPr lang="es-CL" sz="28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s-E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CL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7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-41452"/>
            <a:ext cx="8568952" cy="662140"/>
          </a:xfrm>
        </p:spPr>
        <p:txBody>
          <a:bodyPr/>
          <a:lstStyle/>
          <a:p>
            <a:pPr algn="ctr"/>
            <a:r>
              <a:rPr lang="es-CL" sz="3600" b="1" dirty="0" smtClean="0">
                <a:solidFill>
                  <a:schemeClr val="tx1"/>
                </a:solidFill>
              </a:rPr>
              <a:t>Informe Financiero año 2016</a:t>
            </a:r>
            <a:endParaRPr lang="es-CL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162036"/>
              </p:ext>
            </p:extLst>
          </p:nvPr>
        </p:nvGraphicFramePr>
        <p:xfrm>
          <a:off x="251521" y="908720"/>
          <a:ext cx="8568951" cy="3768998"/>
        </p:xfrm>
        <a:graphic>
          <a:graphicData uri="http://schemas.openxmlformats.org/drawingml/2006/table">
            <a:tbl>
              <a:tblPr/>
              <a:tblGrid>
                <a:gridCol w="2185082"/>
                <a:gridCol w="875639"/>
                <a:gridCol w="407026"/>
                <a:gridCol w="1277310"/>
                <a:gridCol w="1124676"/>
                <a:gridCol w="257068"/>
                <a:gridCol w="1389777"/>
                <a:gridCol w="1052373"/>
              </a:tblGrid>
              <a:tr h="11262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INGRESO AMBBC AÑO 2016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INGRESO ASISTENCIA TECNICA AÑO 2016 (70%)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INGRESO RUTA DE LOS FUERTES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88776">
                <a:tc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Monto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24.360.000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SUBDERE  (80%)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17.600.000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622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Traspaso año 2015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6.360.958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AMBBC (20%)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4.400.000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76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Cuota Laja año 2016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6.000.000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22.000.000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622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Cuota Nacimiento año 2016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6.000.000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2622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Cuota Los </a:t>
                      </a:r>
                      <a:r>
                        <a:rPr lang="es-CL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Ángeles </a:t>
                      </a:r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año 2016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6.000.000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622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Saldo pendiente Negrete año 2015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2.000.000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622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Parte cuota Negrete año 2016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3.000.000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622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29.360.958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388"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62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RESUMEN GASTO AMBBC AÑO 2016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GASTOS ASISTENCIA TECNICA AÑO 2016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GASTO RUTA DE LOS FUERTES (SUBDERE)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12622">
                <a:tc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PRIMER INFORME (30%)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6.600.000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76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1.087.847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Julio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2.900.000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SEGUNDO INFORME (30%)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6.600.000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76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Febrero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1.090.818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Agosto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2.900.000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TERCER INFORME (40%)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76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Marzo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2.496.736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Septiembre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2.900.000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13.200.000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76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Abril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2.491.846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Octubre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2.900.000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8776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2.578.366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Noviembre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2.900.000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776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Junio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2.540.514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Diciembre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2.900.000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776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Julio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1.233.433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17.400.000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7259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Agosto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1.094.542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7259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Septiembre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1.171.015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7259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Octubre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1.130.169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7259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Noviembre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1.308.251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622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Diciembre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5.652.463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622"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23.876.000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388"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Saldo AMBBC (Ingreso- Gasto)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5.484.958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Saldo Asistencia </a:t>
                      </a:r>
                      <a:r>
                        <a:rPr lang="es-CL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Técnica</a:t>
                      </a:r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6.960.000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Saldo Ruta de Los Fuertes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8.800.000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0" y="5157192"/>
            <a:ext cx="732472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68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340768"/>
          </a:xfrm>
        </p:spPr>
        <p:txBody>
          <a:bodyPr/>
          <a:lstStyle/>
          <a:p>
            <a:pPr algn="ctr"/>
            <a:r>
              <a:rPr lang="es-CL" sz="4800" b="1" dirty="0" smtClean="0"/>
              <a:t>Informe de actividades y/o Gestiones AMBBC año 2016</a:t>
            </a:r>
            <a:endParaRPr lang="es-CL" sz="4800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-958" y="1700808"/>
            <a:ext cx="9036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CL" sz="3200" dirty="0" smtClean="0"/>
              <a:t>Se financia proyecto </a:t>
            </a:r>
            <a:r>
              <a:rPr lang="es-CL" sz="3200" b="1" dirty="0" smtClean="0"/>
              <a:t>Asistencia Técnica  proyectos de agua TBBC</a:t>
            </a:r>
            <a:r>
              <a:rPr lang="es-CL" sz="3200" dirty="0" smtClean="0"/>
              <a:t>, por un monto de $34.800.000. Financiamiento SUBDERE.</a:t>
            </a:r>
          </a:p>
          <a:p>
            <a:pPr algn="just"/>
            <a:endParaRPr lang="es-CL" sz="3200" dirty="0" smtClean="0"/>
          </a:p>
          <a:p>
            <a:pPr algn="just"/>
            <a:r>
              <a:rPr lang="es-CL" sz="3200" dirty="0"/>
              <a:t> </a:t>
            </a:r>
            <a:r>
              <a:rPr lang="es-CL" sz="3200" dirty="0" smtClean="0"/>
              <a:t>    Se contratan los profesionales:</a:t>
            </a:r>
          </a:p>
          <a:p>
            <a:pPr algn="just"/>
            <a:r>
              <a:rPr lang="es-CL" sz="3200" dirty="0"/>
              <a:t>	</a:t>
            </a:r>
            <a:r>
              <a:rPr lang="es-CL" sz="3200" dirty="0" smtClean="0"/>
              <a:t>- Ingeniero Civil: Margarita Villalobos A.</a:t>
            </a:r>
          </a:p>
          <a:p>
            <a:pPr algn="just"/>
            <a:r>
              <a:rPr lang="es-CL" sz="3200" dirty="0"/>
              <a:t>	</a:t>
            </a:r>
            <a:r>
              <a:rPr lang="es-CL" sz="3200" dirty="0" smtClean="0"/>
              <a:t>- Constructor Civil. Mario Chavarriga S.</a:t>
            </a:r>
          </a:p>
          <a:p>
            <a:pPr algn="just"/>
            <a:endParaRPr lang="es-CL" sz="3200" dirty="0" smtClean="0"/>
          </a:p>
          <a:p>
            <a:pPr algn="just"/>
            <a:r>
              <a:rPr lang="es-CL" sz="3200" dirty="0"/>
              <a:t> </a:t>
            </a:r>
            <a:r>
              <a:rPr lang="es-CL" sz="3200" dirty="0" smtClean="0"/>
              <a:t>   Tiempo: 1 año  (Julio 2016 a Junio 2017)</a:t>
            </a:r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760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888"/>
            <a:ext cx="9036496" cy="66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4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5348"/>
            <a:ext cx="8280920" cy="575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748464" cy="2949504"/>
          </a:xfrm>
        </p:spPr>
        <p:txBody>
          <a:bodyPr/>
          <a:lstStyle/>
          <a:p>
            <a:r>
              <a:rPr lang="es-CL" sz="2800" dirty="0" smtClean="0">
                <a:solidFill>
                  <a:schemeClr val="tx1"/>
                </a:solidFill>
              </a:rPr>
              <a:t>* Se postula y financia proyecto, </a:t>
            </a:r>
            <a:r>
              <a:rPr lang="es-CL" sz="2800" b="1" dirty="0" smtClean="0">
                <a:solidFill>
                  <a:schemeClr val="tx1"/>
                </a:solidFill>
              </a:rPr>
              <a:t>Diseño de la Ruta de Los Fuertes para la promoción y el desarrollo local del TBBC</a:t>
            </a:r>
            <a:r>
              <a:rPr lang="es-CL" sz="2800" dirty="0" smtClean="0">
                <a:solidFill>
                  <a:schemeClr val="tx1"/>
                </a:solidFill>
              </a:rPr>
              <a:t>, Por un monto total de </a:t>
            </a:r>
            <a:r>
              <a:rPr lang="es-CL" sz="2800" b="1" dirty="0" smtClean="0">
                <a:solidFill>
                  <a:schemeClr val="tx1"/>
                </a:solidFill>
              </a:rPr>
              <a:t>$22.000.000</a:t>
            </a:r>
            <a:r>
              <a:rPr lang="es-CL" sz="2800" dirty="0" smtClean="0">
                <a:solidFill>
                  <a:schemeClr val="tx1"/>
                </a:solidFill>
              </a:rPr>
              <a:t>.-</a:t>
            </a:r>
            <a:br>
              <a:rPr lang="es-CL" sz="2800" dirty="0" smtClean="0">
                <a:solidFill>
                  <a:schemeClr val="tx1"/>
                </a:solidFill>
              </a:rPr>
            </a:br>
            <a:r>
              <a:rPr lang="es-CL" sz="2800" dirty="0" smtClean="0">
                <a:solidFill>
                  <a:schemeClr val="tx1"/>
                </a:solidFill>
              </a:rPr>
              <a:t/>
            </a:r>
            <a:br>
              <a:rPr lang="es-CL" sz="2800" dirty="0" smtClean="0">
                <a:solidFill>
                  <a:schemeClr val="tx1"/>
                </a:solidFill>
              </a:rPr>
            </a:br>
            <a:r>
              <a:rPr lang="es-CL" sz="2800" dirty="0" smtClean="0">
                <a:solidFill>
                  <a:schemeClr val="tx1"/>
                </a:solidFill>
              </a:rPr>
              <a:t>- Lo desarrolla la Pontificia Universidad Católica de Chile.</a:t>
            </a:r>
            <a:br>
              <a:rPr lang="es-CL" sz="2800" dirty="0" smtClean="0">
                <a:solidFill>
                  <a:schemeClr val="tx1"/>
                </a:solidFill>
              </a:rPr>
            </a:br>
            <a:r>
              <a:rPr lang="es-CL" sz="2800" dirty="0" smtClean="0">
                <a:solidFill>
                  <a:schemeClr val="tx1"/>
                </a:solidFill>
              </a:rPr>
              <a:t/>
            </a:r>
            <a:br>
              <a:rPr lang="es-CL" sz="2800" dirty="0" smtClean="0">
                <a:solidFill>
                  <a:schemeClr val="tx1"/>
                </a:solidFill>
              </a:rPr>
            </a:br>
            <a:endParaRPr lang="es-CL" sz="2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" y="2708920"/>
            <a:ext cx="6096000" cy="3943350"/>
          </a:xfrm>
          <a:prstGeom prst="rect">
            <a:avLst/>
          </a:prstGeom>
          <a:noFill/>
          <a:ln w="9525">
            <a:solidFill>
              <a:srgbClr val="00B0F0">
                <a:alpha val="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121508" y="2591484"/>
            <a:ext cx="30224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Fuertes en estudio:</a:t>
            </a:r>
          </a:p>
          <a:p>
            <a:r>
              <a:rPr lang="es-CL" sz="1100" b="1" dirty="0">
                <a:solidFill>
                  <a:schemeClr val="accent2"/>
                </a:solidFill>
              </a:rPr>
              <a:t>Comuna de Laja</a:t>
            </a:r>
          </a:p>
          <a:p>
            <a:r>
              <a:rPr lang="es-CL" sz="1100" dirty="0"/>
              <a:t>- Fuerte Santo Árbol de la </a:t>
            </a:r>
            <a:r>
              <a:rPr lang="es-CL" sz="1100" dirty="0" smtClean="0"/>
              <a:t>Cruz</a:t>
            </a:r>
            <a:r>
              <a:rPr lang="es-CL" sz="1100" dirty="0"/>
              <a:t> </a:t>
            </a:r>
          </a:p>
          <a:p>
            <a:r>
              <a:rPr lang="es-CL" sz="1100" b="1" dirty="0">
                <a:solidFill>
                  <a:schemeClr val="accent2"/>
                </a:solidFill>
              </a:rPr>
              <a:t>Comuna de Los Ángeles</a:t>
            </a:r>
            <a:endParaRPr lang="es-CL" sz="1100" dirty="0">
              <a:solidFill>
                <a:schemeClr val="accent2"/>
              </a:solidFill>
            </a:endParaRPr>
          </a:p>
          <a:p>
            <a:r>
              <a:rPr lang="es-CL" sz="1100" dirty="0"/>
              <a:t>- Fuerte de Nuestra Señora de Los Ángeles </a:t>
            </a:r>
          </a:p>
          <a:p>
            <a:r>
              <a:rPr lang="es-CL" sz="1100" dirty="0"/>
              <a:t>- Fuerte de San Agustín de Mesamávida </a:t>
            </a:r>
          </a:p>
          <a:p>
            <a:r>
              <a:rPr lang="es-CL" sz="1100" dirty="0"/>
              <a:t>- Fuerte de San Carlos de Purén </a:t>
            </a:r>
          </a:p>
          <a:p>
            <a:r>
              <a:rPr lang="es-CL" sz="1100" dirty="0"/>
              <a:t>- Fuerte de Santa Fe </a:t>
            </a:r>
          </a:p>
          <a:p>
            <a:r>
              <a:rPr lang="es-CL" sz="1100" dirty="0"/>
              <a:t>- Fuerte Santísima Trinidad </a:t>
            </a:r>
          </a:p>
          <a:p>
            <a:r>
              <a:rPr lang="es-CL" sz="1100" b="1" dirty="0">
                <a:solidFill>
                  <a:schemeClr val="accent2"/>
                </a:solidFill>
              </a:rPr>
              <a:t>Comuna de Nacimiento</a:t>
            </a:r>
          </a:p>
          <a:p>
            <a:r>
              <a:rPr lang="es-CL" sz="1100" dirty="0"/>
              <a:t>- Fuerte Nacimiento de Nuestro Señor Jesucristo </a:t>
            </a:r>
          </a:p>
          <a:p>
            <a:r>
              <a:rPr lang="es-CL" sz="1100" dirty="0"/>
              <a:t>- Fuerte Espíritu Santo </a:t>
            </a:r>
          </a:p>
          <a:p>
            <a:r>
              <a:rPr lang="es-CL" sz="1100" dirty="0"/>
              <a:t>- Fuerte de Millapoa </a:t>
            </a:r>
          </a:p>
          <a:p>
            <a:r>
              <a:rPr lang="es-CL" sz="1100" dirty="0"/>
              <a:t>- Fuerte de Santa Cruz</a:t>
            </a:r>
          </a:p>
          <a:p>
            <a:r>
              <a:rPr lang="es-CL" sz="1100" dirty="0"/>
              <a:t>- Fuerte San Salvador</a:t>
            </a:r>
          </a:p>
          <a:p>
            <a:r>
              <a:rPr lang="es-CL" sz="1100" dirty="0"/>
              <a:t>- Fuerte Nuestra Señora de Halle</a:t>
            </a:r>
          </a:p>
          <a:p>
            <a:r>
              <a:rPr lang="es-CL" sz="1100" dirty="0"/>
              <a:t>- Fuerte Monterrey de la Frontera </a:t>
            </a:r>
          </a:p>
          <a:p>
            <a:r>
              <a:rPr lang="es-CL" sz="1100" dirty="0"/>
              <a:t>- Fuerte San Jerónimo</a:t>
            </a:r>
          </a:p>
          <a:p>
            <a:r>
              <a:rPr lang="es-CL" sz="1100" b="1" dirty="0">
                <a:solidFill>
                  <a:schemeClr val="accent2"/>
                </a:solidFill>
              </a:rPr>
              <a:t>Comuna de Negrete</a:t>
            </a:r>
          </a:p>
          <a:p>
            <a:r>
              <a:rPr lang="es-CL" sz="1100" dirty="0"/>
              <a:t>- Fuerte San Francisco de Borja</a:t>
            </a:r>
          </a:p>
          <a:p>
            <a:endParaRPr lang="es-CL" b="1" dirty="0" smtClean="0"/>
          </a:p>
          <a:p>
            <a:r>
              <a:rPr lang="es-CL" b="1" dirty="0" smtClean="0"/>
              <a:t>Total : 15 fuertes.</a:t>
            </a:r>
          </a:p>
        </p:txBody>
      </p:sp>
    </p:spTree>
    <p:extLst>
      <p:ext uri="{BB962C8B-B14F-4D97-AF65-F5344CB8AC3E}">
        <p14:creationId xmlns:p14="http://schemas.microsoft.com/office/powerpoint/2010/main" val="32652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5002" y="260648"/>
            <a:ext cx="8964488" cy="1152128"/>
          </a:xfrm>
        </p:spPr>
        <p:txBody>
          <a:bodyPr/>
          <a:lstStyle/>
          <a:p>
            <a:r>
              <a:rPr lang="es-CL" sz="4000" b="1" dirty="0">
                <a:solidFill>
                  <a:schemeClr val="tx1"/>
                </a:solidFill>
              </a:rPr>
              <a:t>Diseño de la Ruta de Los Fuertes para la promoción y el desarrollo local del TBBC</a:t>
            </a:r>
            <a:endParaRPr lang="es-CL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26019"/>
            <a:ext cx="7622989" cy="157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7736"/>
            <a:ext cx="434208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4" y="3082938"/>
            <a:ext cx="3242310" cy="206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08" y="5398482"/>
            <a:ext cx="1620137" cy="138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37581"/>
            <a:ext cx="2952328" cy="1342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7552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2779</TotalTime>
  <Words>646</Words>
  <Application>Microsoft Office PowerPoint</Application>
  <PresentationFormat>Presentación en pantalla (4:3)</PresentationFormat>
  <Paragraphs>173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Flujo</vt:lpstr>
      <vt:lpstr>Asociación de Municipios Territorio Bío Bío Centro</vt:lpstr>
      <vt:lpstr>Tabla Reunión:</vt:lpstr>
      <vt:lpstr>Acuerdos Acta de fecha 30.08.2016</vt:lpstr>
      <vt:lpstr>Informe Financiero año 2016</vt:lpstr>
      <vt:lpstr>Informe de actividades y/o Gestiones AMBBC año 2016</vt:lpstr>
      <vt:lpstr>Presentación de PowerPoint</vt:lpstr>
      <vt:lpstr>Presentación de PowerPoint</vt:lpstr>
      <vt:lpstr>* Se postula y financia proyecto, Diseño de la Ruta de Los Fuertes para la promoción y el desarrollo local del TBBC, Por un monto total de $22.000.000.-  - Lo desarrolla la Pontificia Universidad Católica de Chile.  </vt:lpstr>
      <vt:lpstr>Diseño de la Ruta de Los Fuertes para la promoción y el desarrollo local del TBBC</vt:lpstr>
      <vt:lpstr>Proyecto anfiteatro Nivequeten Polcura. Comuna de Laja </vt:lpstr>
      <vt:lpstr>Proyecto Diseño Ingeniería Ampliación Cesfam, comuna de Negrete.  </vt:lpstr>
      <vt:lpstr>Ejecución de proyecto Teatro Itinerante territorio BBC. * Monto:  $9.900.000.- * Financiado: Gore, FNDR Subvención de Cultura año 2015,  a Municipalidad de Los Ángeles. * Desarrollo: Noviembre – Diciembre.</vt:lpstr>
      <vt:lpstr>Postulación y aprobación de proyecto Teatro Itinerante territorio BBC año 2016. </vt:lpstr>
      <vt:lpstr>Teatro Itinerante territorio BBC año 2016 Certificado Core N° 5019/o16 del 18.08.2016</vt:lpstr>
      <vt:lpstr>Financiamiento Construcción Hito al alfarero, comuna de Nacimiento. Fondo FRIL </vt:lpstr>
      <vt:lpstr>Financiamiento construcción sede Agrupación Boteros,  Comuna de Negrete. Fondo FRIL  </vt:lpstr>
      <vt:lpstr>Gestiones con vialidad Regional</vt:lpstr>
      <vt:lpstr>Gestiones con vialidad Regional</vt:lpstr>
      <vt:lpstr>Estudio Prefactibilidad puente definitivo Laja Nacimiento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Asociación de Municipios Territorio Bío Bío Centro</dc:title>
  <dc:creator>PB</dc:creator>
  <cp:lastModifiedBy>Mirna Bermedo Escobar</cp:lastModifiedBy>
  <cp:revision>202</cp:revision>
  <dcterms:created xsi:type="dcterms:W3CDTF">2014-08-18T02:37:52Z</dcterms:created>
  <dcterms:modified xsi:type="dcterms:W3CDTF">2017-01-13T15:37:34Z</dcterms:modified>
</cp:coreProperties>
</file>