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5" r:id="rId2"/>
    <p:sldId id="276" r:id="rId3"/>
    <p:sldId id="273" r:id="rId4"/>
    <p:sldId id="272" r:id="rId5"/>
    <p:sldId id="271" r:id="rId6"/>
    <p:sldId id="269" r:id="rId7"/>
    <p:sldId id="266" r:id="rId8"/>
    <p:sldId id="267" r:id="rId9"/>
    <p:sldId id="268" r:id="rId10"/>
    <p:sldId id="270" r:id="rId11"/>
    <p:sldId id="274" r:id="rId12"/>
  </p:sldIdLst>
  <p:sldSz cx="9144000" cy="6858000" type="screen4x3"/>
  <p:notesSz cx="7053263"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CL"/>
          </a:p>
        </p:txBody>
      </p:sp>
      <p:sp>
        <p:nvSpPr>
          <p:cNvPr id="3" name="2 Marcador de fecha"/>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13808598-571D-4BBD-8336-56A99ACF4A2D}" type="datetimeFigureOut">
              <a:rPr lang="es-CL" smtClean="0"/>
              <a:t>15-04-2021</a:t>
            </a:fld>
            <a:endParaRPr lang="es-CL"/>
          </a:p>
        </p:txBody>
      </p:sp>
      <p:sp>
        <p:nvSpPr>
          <p:cNvPr id="4" name="3 Marcador de pie de página"/>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8C3F46C1-E6F3-4EB5-AE4B-EC6B80F793D0}" type="slidenum">
              <a:rPr lang="es-CL" smtClean="0"/>
              <a:t>‹Nº›</a:t>
            </a:fld>
            <a:endParaRPr lang="es-CL"/>
          </a:p>
        </p:txBody>
      </p:sp>
    </p:spTree>
    <p:extLst>
      <p:ext uri="{BB962C8B-B14F-4D97-AF65-F5344CB8AC3E}">
        <p14:creationId xmlns:p14="http://schemas.microsoft.com/office/powerpoint/2010/main" val="19285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CL"/>
          </a:p>
        </p:txBody>
      </p:sp>
      <p:sp>
        <p:nvSpPr>
          <p:cNvPr id="3" name="2 Marcador de fecha"/>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228A5D6A-560B-4087-93B3-06E665F8D6C8}" type="datetimeFigureOut">
              <a:rPr lang="es-CL" smtClean="0"/>
              <a:t>15-04-2021</a:t>
            </a:fld>
            <a:endParaRPr lang="es-CL"/>
          </a:p>
        </p:txBody>
      </p:sp>
      <p:sp>
        <p:nvSpPr>
          <p:cNvPr id="4" name="3 Marcador de imagen de diapositiva"/>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s-CL"/>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2121D581-82D2-47CA-9CD3-F888730CEFC0}" type="slidenum">
              <a:rPr lang="es-CL" smtClean="0"/>
              <a:t>‹Nº›</a:t>
            </a:fld>
            <a:endParaRPr lang="es-CL"/>
          </a:p>
        </p:txBody>
      </p:sp>
    </p:spTree>
    <p:extLst>
      <p:ext uri="{BB962C8B-B14F-4D97-AF65-F5344CB8AC3E}">
        <p14:creationId xmlns:p14="http://schemas.microsoft.com/office/powerpoint/2010/main" val="354942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1</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10</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11</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2</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3</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4</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5</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6</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7</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8</a:t>
            </a:fld>
            <a:endParaRPr lang="es-CL"/>
          </a:p>
        </p:txBody>
      </p:sp>
    </p:spTree>
    <p:extLst>
      <p:ext uri="{BB962C8B-B14F-4D97-AF65-F5344CB8AC3E}">
        <p14:creationId xmlns:p14="http://schemas.microsoft.com/office/powerpoint/2010/main" val="255699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73088F1-CCF5-432A-861E-79BA6633339B}" type="slidenum">
              <a:rPr lang="es-CL" smtClean="0"/>
              <a:t>9</a:t>
            </a:fld>
            <a:endParaRPr lang="es-CL"/>
          </a:p>
        </p:txBody>
      </p:sp>
    </p:spTree>
    <p:extLst>
      <p:ext uri="{BB962C8B-B14F-4D97-AF65-F5344CB8AC3E}">
        <p14:creationId xmlns:p14="http://schemas.microsoft.com/office/powerpoint/2010/main" val="255699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162553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210573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45717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288556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225474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121585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376830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114035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410795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398383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9D0789-6C6B-4B84-BD71-8E457AFCB0B3}" type="datetimeFigureOut">
              <a:rPr lang="es-CL" smtClean="0"/>
              <a:t>15-04-2021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FC56B13-9DFD-4E3D-81C2-9F1A38AD234D}" type="slidenum">
              <a:rPr lang="es-CL" smtClean="0"/>
              <a:t>‹Nº›</a:t>
            </a:fld>
            <a:endParaRPr lang="es-CL"/>
          </a:p>
        </p:txBody>
      </p:sp>
    </p:spTree>
    <p:extLst>
      <p:ext uri="{BB962C8B-B14F-4D97-AF65-F5344CB8AC3E}">
        <p14:creationId xmlns:p14="http://schemas.microsoft.com/office/powerpoint/2010/main" val="315875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D0789-6C6B-4B84-BD71-8E457AFCB0B3}" type="datetimeFigureOut">
              <a:rPr lang="es-CL" smtClean="0"/>
              <a:t>15-04-2021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56B13-9DFD-4E3D-81C2-9F1A38AD234D}" type="slidenum">
              <a:rPr lang="es-CL" smtClean="0"/>
              <a:t>‹Nº›</a:t>
            </a:fld>
            <a:endParaRPr lang="es-CL"/>
          </a:p>
        </p:txBody>
      </p:sp>
    </p:spTree>
    <p:extLst>
      <p:ext uri="{BB962C8B-B14F-4D97-AF65-F5344CB8AC3E}">
        <p14:creationId xmlns:p14="http://schemas.microsoft.com/office/powerpoint/2010/main" val="10830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munilaja.cl/w/comunidad-lajina-se-informa-sobre-reciclaje/" TargetMode="External"/><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munilaja.cl/w/manejo-de-asbesto/" TargetMode="External"/><Relationship Id="rId4" Type="http://schemas.openxmlformats.org/officeDocument/2006/relationships/hyperlink" Target="https://www.latribuna.cl/noticias/2019/10/03/reciclaje-y-lombricultura-tecnicas-que-se-aplican-en-biobio-para-proteger-el-medioambient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4808862" y="764704"/>
            <a:ext cx="3888432"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CL" sz="3200" b="1" dirty="0">
              <a:solidFill>
                <a:srgbClr val="0070C0"/>
              </a:solidFill>
              <a:latin typeface="Arial" pitchFamily="34" charset="0"/>
              <a:cs typeface="Arial" pitchFamily="34" charset="0"/>
            </a:endParaRPr>
          </a:p>
        </p:txBody>
      </p:sp>
      <p:sp>
        <p:nvSpPr>
          <p:cNvPr id="7" name="1 Título"/>
          <p:cNvSpPr>
            <a:spLocks noGrp="1"/>
          </p:cNvSpPr>
          <p:nvPr>
            <p:ph type="title"/>
          </p:nvPr>
        </p:nvSpPr>
        <p:spPr>
          <a:xfrm>
            <a:off x="991486" y="274638"/>
            <a:ext cx="7036898" cy="1143000"/>
          </a:xfrm>
        </p:spPr>
        <p:txBody>
          <a:bodyPr>
            <a:normAutofit fontScale="90000"/>
          </a:bodyPr>
          <a:lstStyle/>
          <a:p>
            <a:r>
              <a:rPr lang="es-CL" sz="2400" b="1" dirty="0" smtClean="0">
                <a:solidFill>
                  <a:srgbClr val="008000"/>
                </a:solidFill>
              </a:rPr>
              <a:t>PROCESO DE CERTIFICACIÓN AMBIENTAL MUNICIPAL SCAM  EXELENCIA SOBRESALIENTE</a:t>
            </a:r>
            <a:br>
              <a:rPr lang="es-CL" sz="2400" b="1" dirty="0" smtClean="0">
                <a:solidFill>
                  <a:srgbClr val="008000"/>
                </a:solidFill>
              </a:rPr>
            </a:br>
            <a:endParaRPr lang="es-CL" sz="2400" b="1" dirty="0">
              <a:solidFill>
                <a:srgbClr val="008000"/>
              </a:solidFill>
            </a:endParaRPr>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342896"/>
            <a:ext cx="732575" cy="781848"/>
          </a:xfrm>
          <a:prstGeom prst="rect">
            <a:avLst/>
          </a:prstGeom>
          <a:noFill/>
          <a:ln>
            <a:noFill/>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414" t="23938" r="28622" b="24979"/>
          <a:stretch/>
        </p:blipFill>
        <p:spPr bwMode="auto">
          <a:xfrm>
            <a:off x="8089279" y="5960428"/>
            <a:ext cx="713719" cy="67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3"/>
          <p:cNvSpPr/>
          <p:nvPr/>
        </p:nvSpPr>
        <p:spPr>
          <a:xfrm>
            <a:off x="1043609" y="1386908"/>
            <a:ext cx="6984776" cy="4801314"/>
          </a:xfrm>
          <a:prstGeom prst="rect">
            <a:avLst/>
          </a:prstGeom>
          <a:noFill/>
          <a:ln>
            <a:solidFill>
              <a:srgbClr val="00B050"/>
            </a:solidFill>
          </a:ln>
        </p:spPr>
        <p:txBody>
          <a:bodyPr wrap="square">
            <a:spAutoFit/>
          </a:bodyPr>
          <a:lstStyle/>
          <a:p>
            <a:pPr algn="just"/>
            <a:r>
              <a:rPr lang="es-MX" dirty="0" smtClean="0"/>
              <a:t>El Ministerio </a:t>
            </a:r>
            <a:r>
              <a:rPr lang="es-MX" dirty="0"/>
              <a:t>se encuentra implementando el Sistema </a:t>
            </a:r>
            <a:r>
              <a:rPr lang="es-MX" dirty="0" smtClean="0"/>
              <a:t>de Certificación </a:t>
            </a:r>
            <a:r>
              <a:rPr lang="es-MX" dirty="0"/>
              <a:t>Ambiental </a:t>
            </a:r>
            <a:r>
              <a:rPr lang="es-MX" dirty="0" smtClean="0"/>
              <a:t>Municipal</a:t>
            </a:r>
            <a:r>
              <a:rPr lang="es-MX" dirty="0"/>
              <a:t>, cuyo objeto es instalar la </a:t>
            </a:r>
            <a:r>
              <a:rPr lang="es-MX" dirty="0" smtClean="0"/>
              <a:t>Gestión Ambiental </a:t>
            </a:r>
            <a:r>
              <a:rPr lang="es-MX" dirty="0"/>
              <a:t>Local en los Municipios del país, mediante </a:t>
            </a:r>
            <a:r>
              <a:rPr lang="es-MX" dirty="0" smtClean="0"/>
              <a:t>el fortalecimiento </a:t>
            </a:r>
            <a:r>
              <a:rPr lang="es-MX" dirty="0"/>
              <a:t>de los </a:t>
            </a:r>
            <a:r>
              <a:rPr lang="es-MX" dirty="0" smtClean="0"/>
              <a:t>procedimientos </a:t>
            </a:r>
            <a:r>
              <a:rPr lang="es-MX" dirty="0"/>
              <a:t>y funciones </a:t>
            </a:r>
            <a:r>
              <a:rPr lang="es-MX" dirty="0" smtClean="0"/>
              <a:t>vinculadas </a:t>
            </a:r>
            <a:r>
              <a:rPr lang="es-MX" dirty="0"/>
              <a:t>con </a:t>
            </a:r>
            <a:r>
              <a:rPr lang="es-MX" dirty="0" smtClean="0"/>
              <a:t>la temática ambiental </a:t>
            </a:r>
            <a:r>
              <a:rPr lang="es-MX" dirty="0"/>
              <a:t>que desarrollan </a:t>
            </a:r>
            <a:r>
              <a:rPr lang="es-MX" dirty="0" smtClean="0"/>
              <a:t>las Municipalidades </a:t>
            </a:r>
            <a:r>
              <a:rPr lang="es-MX" dirty="0"/>
              <a:t>en </a:t>
            </a:r>
            <a:r>
              <a:rPr lang="es-MX" dirty="0" smtClean="0"/>
              <a:t>el territorio </a:t>
            </a:r>
            <a:r>
              <a:rPr lang="es-MX" dirty="0"/>
              <a:t>comunal. Dicha </a:t>
            </a:r>
            <a:r>
              <a:rPr lang="es-MX" dirty="0" smtClean="0"/>
              <a:t>certificación </a:t>
            </a:r>
            <a:r>
              <a:rPr lang="es-MX" dirty="0"/>
              <a:t>se basa en un conjunto </a:t>
            </a:r>
            <a:r>
              <a:rPr lang="es-MX" dirty="0" smtClean="0"/>
              <a:t>de requisitos </a:t>
            </a:r>
            <a:r>
              <a:rPr lang="es-MX" dirty="0"/>
              <a:t>mínimos que deben cumplir los Municipios. </a:t>
            </a:r>
            <a:r>
              <a:rPr lang="es-MX" dirty="0" smtClean="0"/>
              <a:t>Permitiéndoles obtener </a:t>
            </a:r>
            <a:r>
              <a:rPr lang="es-MX" dirty="0"/>
              <a:t>gradualmente categorías de </a:t>
            </a:r>
            <a:r>
              <a:rPr lang="es-MX" dirty="0" smtClean="0"/>
              <a:t>acreditación. </a:t>
            </a:r>
            <a:r>
              <a:rPr lang="es-MX" dirty="0"/>
              <a:t>Lo anterior </a:t>
            </a:r>
            <a:r>
              <a:rPr lang="es-MX" dirty="0" smtClean="0"/>
              <a:t>se desarrolla </a:t>
            </a:r>
            <a:r>
              <a:rPr lang="es-MX" dirty="0"/>
              <a:t>en seis niveles conforme a l</a:t>
            </a:r>
            <a:r>
              <a:rPr lang="es-MX" dirty="0" smtClean="0"/>
              <a:t>as </a:t>
            </a:r>
            <a:r>
              <a:rPr lang="es-MX" dirty="0"/>
              <a:t>"Bases de Funcionamiento </a:t>
            </a:r>
            <a:r>
              <a:rPr lang="es-MX" dirty="0" smtClean="0"/>
              <a:t>del Sistema </a:t>
            </a:r>
            <a:r>
              <a:rPr lang="es-MX" dirty="0"/>
              <a:t>de </a:t>
            </a:r>
            <a:r>
              <a:rPr lang="es-MX" dirty="0" smtClean="0"/>
              <a:t>Certificación Ambiental </a:t>
            </a:r>
            <a:r>
              <a:rPr lang="es-MX" dirty="0"/>
              <a:t>Municipal" del </a:t>
            </a:r>
            <a:r>
              <a:rPr lang="es-MX" dirty="0" smtClean="0"/>
              <a:t>Ministerio </a:t>
            </a:r>
            <a:r>
              <a:rPr lang="es-MX" dirty="0"/>
              <a:t>del </a:t>
            </a:r>
            <a:r>
              <a:rPr lang="es-MX" dirty="0" smtClean="0"/>
              <a:t>Medio Ambiente</a:t>
            </a:r>
            <a:r>
              <a:rPr lang="es-MX" dirty="0"/>
              <a:t>. aprobadas por </a:t>
            </a:r>
            <a:r>
              <a:rPr lang="es-MX" dirty="0" smtClean="0"/>
              <a:t>Resolución </a:t>
            </a:r>
            <a:r>
              <a:rPr lang="es-MX" dirty="0"/>
              <a:t>Exenta </a:t>
            </a:r>
            <a:r>
              <a:rPr lang="es-MX" dirty="0" smtClean="0"/>
              <a:t>N° </a:t>
            </a:r>
            <a:r>
              <a:rPr lang="es-MX" dirty="0"/>
              <a:t>405, de fecha </a:t>
            </a:r>
            <a:r>
              <a:rPr lang="es-MX" dirty="0" smtClean="0"/>
              <a:t>11 </a:t>
            </a:r>
            <a:r>
              <a:rPr lang="es-MX" dirty="0"/>
              <a:t>de </a:t>
            </a:r>
            <a:r>
              <a:rPr lang="es-MX" dirty="0" smtClean="0"/>
              <a:t>mayo de </a:t>
            </a:r>
            <a:r>
              <a:rPr lang="es-MX" dirty="0"/>
              <a:t>2017, de la misma Institución</a:t>
            </a:r>
            <a:r>
              <a:rPr lang="es-MX" dirty="0" smtClean="0"/>
              <a:t>.</a:t>
            </a:r>
          </a:p>
          <a:p>
            <a:pPr algn="just"/>
            <a:r>
              <a:rPr lang="es-MX" b="1" i="1" dirty="0" smtClean="0"/>
              <a:t>Actualmente la Municipalidad de Laja cuenta con Certificación Ambiental, Nivel Excelencia.</a:t>
            </a:r>
          </a:p>
          <a:p>
            <a:pPr algn="just"/>
            <a:r>
              <a:rPr lang="es-MX" dirty="0" smtClean="0"/>
              <a:t>Además podemos indicar que el Municipio se encuentra  trabajando en la preparación de portafolio y acciones para la certificación en Nivel Excelencia Sobresaliente.</a:t>
            </a:r>
            <a:endParaRPr lang="es-MX" dirty="0"/>
          </a:p>
        </p:txBody>
      </p:sp>
    </p:spTree>
    <p:extLst>
      <p:ext uri="{BB962C8B-B14F-4D97-AF65-F5344CB8AC3E}">
        <p14:creationId xmlns:p14="http://schemas.microsoft.com/office/powerpoint/2010/main" val="605341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1043608" y="274638"/>
            <a:ext cx="6912768" cy="1143000"/>
          </a:xfrm>
        </p:spPr>
        <p:txBody>
          <a:bodyPr>
            <a:normAutofit fontScale="90000"/>
          </a:bodyPr>
          <a:lstStyle/>
          <a:p>
            <a:r>
              <a:rPr lang="es-CL" sz="2400" b="1" dirty="0" smtClean="0">
                <a:solidFill>
                  <a:srgbClr val="008000"/>
                </a:solidFill>
              </a:rPr>
              <a:t>CERTIFICACIÓN AMBIENTAL EXCELENCIA SOBRESALIENTE</a:t>
            </a:r>
            <a:br>
              <a:rPr lang="es-CL" sz="2400" b="1" dirty="0" smtClean="0">
                <a:solidFill>
                  <a:srgbClr val="008000"/>
                </a:solidFill>
              </a:rPr>
            </a:br>
            <a:r>
              <a:rPr lang="es-CL" sz="2400" b="1" dirty="0" smtClean="0">
                <a:solidFill>
                  <a:srgbClr val="008000"/>
                </a:solidFill>
              </a:rPr>
              <a:t>AVANCE LÍNEAS ESTRATEGICAS PERIODO 2019-2021</a:t>
            </a:r>
            <a:endParaRPr lang="es-CL" sz="2400" b="1" dirty="0">
              <a:solidFill>
                <a:srgbClr val="008000"/>
              </a:solidFill>
            </a:endParaRPr>
          </a:p>
        </p:txBody>
      </p:sp>
      <p:sp>
        <p:nvSpPr>
          <p:cNvPr id="3" name="2 Marcador de contenido"/>
          <p:cNvSpPr>
            <a:spLocks noGrp="1"/>
          </p:cNvSpPr>
          <p:nvPr>
            <p:ph idx="1"/>
          </p:nvPr>
        </p:nvSpPr>
        <p:spPr>
          <a:xfrm>
            <a:off x="642413" y="1268760"/>
            <a:ext cx="7839151" cy="5226140"/>
          </a:xfrm>
        </p:spPr>
        <p:txBody>
          <a:bodyPr>
            <a:normAutofit fontScale="92500"/>
          </a:bodyPr>
          <a:lstStyle/>
          <a:p>
            <a:pPr marL="0" indent="0" algn="just">
              <a:buNone/>
            </a:pPr>
            <a:r>
              <a:rPr lang="es-CL" sz="1800" b="1" dirty="0" smtClean="0"/>
              <a:t>2.- Fortalecimiento  en la Gestión Integral de Residuos Comunales y Municipales</a:t>
            </a:r>
            <a:endParaRPr lang="es-CL" sz="1400" dirty="0" smtClean="0"/>
          </a:p>
          <a:p>
            <a:pPr marL="0" indent="0" algn="just">
              <a:buNone/>
            </a:pPr>
            <a:r>
              <a:rPr lang="es-CL" sz="1600" b="1" dirty="0" smtClean="0"/>
              <a:t>Educación -  Unidades Educativas DAEM.</a:t>
            </a:r>
          </a:p>
          <a:p>
            <a:pPr algn="just"/>
            <a:r>
              <a:rPr lang="es-CL" sz="1400" dirty="0"/>
              <a:t>Apoyo en la adaptación de planes de sustentabilidad de los diferentes establecimientos educacionales de la comuna. (ejecución de actividades </a:t>
            </a:r>
            <a:r>
              <a:rPr lang="es-CL" sz="1400" dirty="0" smtClean="0"/>
              <a:t>socio ambientales </a:t>
            </a:r>
            <a:r>
              <a:rPr lang="es-CL" sz="1400" dirty="0"/>
              <a:t>en contexto de pandemia).</a:t>
            </a:r>
          </a:p>
          <a:p>
            <a:pPr algn="just"/>
            <a:r>
              <a:rPr lang="es-CL" sz="1400" dirty="0" smtClean="0"/>
              <a:t>Capacitación </a:t>
            </a:r>
            <a:r>
              <a:rPr lang="es-CL" sz="1400" dirty="0"/>
              <a:t>docente sobre Eficiencia Energética y Energías Sostenibles de la Seremi de Energía</a:t>
            </a:r>
          </a:p>
          <a:p>
            <a:pPr algn="just"/>
            <a:r>
              <a:rPr lang="es-CL" sz="1400" dirty="0" smtClean="0"/>
              <a:t>Capitación </a:t>
            </a:r>
            <a:r>
              <a:rPr lang="es-CL" sz="1400" dirty="0"/>
              <a:t>docente Vermicompostaje, gestión de residuos como una herramienta pedagógica</a:t>
            </a:r>
            <a:r>
              <a:rPr lang="es-CL" sz="1400" dirty="0" smtClean="0"/>
              <a:t>.</a:t>
            </a:r>
          </a:p>
          <a:p>
            <a:pPr algn="just"/>
            <a:r>
              <a:rPr lang="es-CL" sz="1400" dirty="0"/>
              <a:t>Realización de iniciativa “Yo reutilizo en Casa”, en el contexto de la celebración del mes del medio a ambiente</a:t>
            </a:r>
            <a:r>
              <a:rPr lang="es-CL" sz="1400" dirty="0" smtClean="0"/>
              <a:t>.</a:t>
            </a:r>
          </a:p>
          <a:p>
            <a:pPr algn="just"/>
            <a:r>
              <a:rPr lang="es-CL" sz="1400" dirty="0" smtClean="0"/>
              <a:t>El </a:t>
            </a:r>
            <a:r>
              <a:rPr lang="es-CL" sz="1400" dirty="0"/>
              <a:t>Jardín Infantil y Sala Cuna Mis Dulces Pasos tendrá como Sello </a:t>
            </a:r>
            <a:r>
              <a:rPr lang="es-CL" sz="1400" dirty="0" smtClean="0"/>
              <a:t>Educativo Ecológico </a:t>
            </a:r>
            <a:r>
              <a:rPr lang="es-CL" sz="1400" dirty="0"/>
              <a:t>“La Reutilización”</a:t>
            </a:r>
          </a:p>
          <a:p>
            <a:pPr marL="400050" lvl="1" indent="0" algn="just">
              <a:buNone/>
            </a:pPr>
            <a:r>
              <a:rPr lang="es-CL" sz="1200" dirty="0"/>
              <a:t>Mediante este Sello, queremos fomentar el valor de nuestro jardín que es </a:t>
            </a:r>
            <a:r>
              <a:rPr lang="es-CL" sz="1200" dirty="0" smtClean="0"/>
              <a:t>el Respeto </a:t>
            </a:r>
            <a:r>
              <a:rPr lang="es-CL" sz="1200" dirty="0"/>
              <a:t>por el Medio Ambiente, utilizando materiales de bajo costo y </a:t>
            </a:r>
            <a:r>
              <a:rPr lang="es-CL" sz="1200" dirty="0" smtClean="0"/>
              <a:t>fácil adquisición </a:t>
            </a:r>
            <a:r>
              <a:rPr lang="es-CL" sz="1200" dirty="0"/>
              <a:t>por las familias, para que a largo plazo, los niños y niñas </a:t>
            </a:r>
            <a:r>
              <a:rPr lang="es-CL" sz="1200" dirty="0" smtClean="0"/>
              <a:t>tomen conciencia </a:t>
            </a:r>
            <a:r>
              <a:rPr lang="es-CL" sz="1200" dirty="0"/>
              <a:t>del cuidado del entorno a través de las diversas experiencias </a:t>
            </a:r>
            <a:r>
              <a:rPr lang="es-CL" sz="1200" dirty="0" smtClean="0"/>
              <a:t>realizar</a:t>
            </a:r>
            <a:r>
              <a:rPr lang="es-CL" sz="1200" dirty="0"/>
              <a:t>, las que se desglosarán en el transcurso del año, en las </a:t>
            </a:r>
            <a:r>
              <a:rPr lang="es-CL" sz="1200" dirty="0" smtClean="0"/>
              <a:t>planificaciones de </a:t>
            </a:r>
            <a:r>
              <a:rPr lang="es-CL" sz="1200" dirty="0"/>
              <a:t>aula, planificaciones de períodos permanentes y en las planificaciones de </a:t>
            </a:r>
            <a:r>
              <a:rPr lang="es-CL" sz="1200" dirty="0" smtClean="0"/>
              <a:t>los rincones</a:t>
            </a:r>
            <a:r>
              <a:rPr lang="es-CL" sz="1200" dirty="0"/>
              <a:t>.</a:t>
            </a:r>
          </a:p>
          <a:p>
            <a:pPr marL="0" indent="0" algn="just">
              <a:buNone/>
            </a:pPr>
            <a:r>
              <a:rPr lang="es-CL" sz="1600" b="1" dirty="0" smtClean="0"/>
              <a:t>Educación Ambiental  a través de página web municipal.</a:t>
            </a:r>
          </a:p>
          <a:p>
            <a:pPr algn="just"/>
            <a:r>
              <a:rPr lang="es-CL" sz="1400" dirty="0" smtClean="0"/>
              <a:t>Ciclo de charlas  Ambientales  - KIKLOS.</a:t>
            </a:r>
          </a:p>
          <a:p>
            <a:pPr algn="just"/>
            <a:r>
              <a:rPr lang="es-CL" sz="1400" dirty="0" smtClean="0"/>
              <a:t>Importancia del  compostajes – Norma Parra – Profesional de la Municipalidad de Concepción.</a:t>
            </a:r>
          </a:p>
          <a:p>
            <a:pPr algn="just"/>
            <a:r>
              <a:rPr lang="es-CL" sz="1400" dirty="0"/>
              <a:t>Por un Laja más </a:t>
            </a:r>
            <a:r>
              <a:rPr lang="es-CL" sz="1400" dirty="0" smtClean="0"/>
              <a:t>limpio.  </a:t>
            </a:r>
            <a:r>
              <a:rPr lang="es-CL" sz="1400" dirty="0"/>
              <a:t> </a:t>
            </a:r>
            <a:r>
              <a:rPr lang="es-CL" sz="1400" dirty="0" smtClean="0">
                <a:hlinkClick r:id="rId3"/>
              </a:rPr>
              <a:t>http</a:t>
            </a:r>
            <a:r>
              <a:rPr lang="es-CL" sz="1400" dirty="0">
                <a:hlinkClick r:id="rId3"/>
              </a:rPr>
              <a:t>://munilaja.cl/w/comunidad-lajina-se-informa-sobre-reciclaje/</a:t>
            </a:r>
            <a:r>
              <a:rPr lang="es-CL" sz="1400" dirty="0"/>
              <a:t> </a:t>
            </a:r>
            <a:endParaRPr lang="es-CL" sz="1400" dirty="0" smtClean="0"/>
          </a:p>
          <a:p>
            <a:pPr algn="just"/>
            <a:r>
              <a:rPr lang="es-CL" sz="1400" dirty="0" smtClean="0"/>
              <a:t>Reciclaje </a:t>
            </a:r>
            <a:r>
              <a:rPr lang="es-CL" sz="1400" dirty="0"/>
              <a:t>y </a:t>
            </a:r>
            <a:r>
              <a:rPr lang="es-CL" sz="1400" dirty="0" smtClean="0"/>
              <a:t>lombricultura: técnicas </a:t>
            </a:r>
            <a:r>
              <a:rPr lang="es-CL" sz="1400" dirty="0"/>
              <a:t>que se aplican en Biobío para proteger el medioambiente. </a:t>
            </a:r>
            <a:r>
              <a:rPr lang="es-CL" sz="1400" dirty="0">
                <a:hlinkClick r:id="rId4"/>
              </a:rPr>
              <a:t>https://</a:t>
            </a:r>
            <a:r>
              <a:rPr lang="es-CL" sz="1400" dirty="0" smtClean="0">
                <a:hlinkClick r:id="rId4"/>
              </a:rPr>
              <a:t>www.latribuna.cl/noticias/2019/10/03/reciclaje-y-lombricultura-tecnicas-que-se-aplican-en-biobio-para-proteger-el-medioambiente.html</a:t>
            </a:r>
            <a:endParaRPr lang="es-CL" sz="1400" dirty="0"/>
          </a:p>
          <a:p>
            <a:pPr algn="just"/>
            <a:r>
              <a:rPr lang="es-CL" sz="1400" dirty="0"/>
              <a:t>CHARLA| Descubre los cuidados que debes tomar ante el manejo de asbesto en tu domicilio o </a:t>
            </a:r>
            <a:r>
              <a:rPr lang="es-CL" sz="1400" dirty="0" smtClean="0"/>
              <a:t>trabajo; charla dictada por funcionario de SEREMI Salud Provincial ,Ingeniero Jaime Parra.  </a:t>
            </a:r>
            <a:r>
              <a:rPr lang="es-CL" sz="1400" dirty="0" smtClean="0">
                <a:hlinkClick r:id="rId5"/>
              </a:rPr>
              <a:t>https</a:t>
            </a:r>
            <a:r>
              <a:rPr lang="es-CL" sz="1400" dirty="0">
                <a:hlinkClick r:id="rId5"/>
              </a:rPr>
              <a:t>://munilaja.cl/w/manejo-de-asbesto</a:t>
            </a:r>
            <a:r>
              <a:rPr lang="es-CL" sz="1400" dirty="0" smtClean="0">
                <a:hlinkClick r:id="rId5"/>
              </a:rPr>
              <a:t>/</a:t>
            </a:r>
            <a:endParaRPr lang="es-CL" sz="1400" dirty="0" smtClean="0"/>
          </a:p>
          <a:p>
            <a:pPr algn="just"/>
            <a:endParaRPr lang="es-CL" sz="1400" dirty="0" smtClean="0"/>
          </a:p>
          <a:p>
            <a:pPr algn="just"/>
            <a:endParaRPr lang="es-CL" sz="1400" dirty="0" smtClean="0"/>
          </a:p>
          <a:p>
            <a:pPr marL="0" indent="0" algn="just">
              <a:buNone/>
            </a:pPr>
            <a:endParaRPr lang="es-CL" sz="1400" dirty="0" smtClean="0"/>
          </a:p>
          <a:p>
            <a:pPr algn="just"/>
            <a:endParaRPr lang="es-CL" sz="1400" dirty="0" smtClean="0"/>
          </a:p>
          <a:p>
            <a:pPr algn="just"/>
            <a:endParaRPr lang="es-CL" sz="1400"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smtClean="0"/>
          </a:p>
        </p:txBody>
      </p:sp>
      <p:pic>
        <p:nvPicPr>
          <p:cNvPr id="3074" name="Picture 2" descr="D:\Mati Silva\Logos Intitucionales\escudo oficial - si nomb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76" y="498956"/>
            <a:ext cx="804583" cy="769804"/>
          </a:xfrm>
          <a:prstGeom prst="rect">
            <a:avLst/>
          </a:prstGeom>
          <a:noFill/>
          <a:ln>
            <a:noFill/>
          </a:ln>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2092" y="6237312"/>
            <a:ext cx="497734" cy="4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93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1043608" y="274638"/>
            <a:ext cx="6978174" cy="994117"/>
          </a:xfrm>
        </p:spPr>
        <p:txBody>
          <a:bodyPr>
            <a:normAutofit fontScale="90000"/>
          </a:bodyPr>
          <a:lstStyle/>
          <a:p>
            <a:r>
              <a:rPr lang="es-CL" sz="2400" b="1" dirty="0" smtClean="0">
                <a:solidFill>
                  <a:srgbClr val="008000"/>
                </a:solidFill>
              </a:rPr>
              <a:t>CERTIFICACIÓN AMBIENTAL EXCELENCIA SOBRESALIENTE</a:t>
            </a:r>
            <a:br>
              <a:rPr lang="es-CL" sz="2400" b="1" dirty="0" smtClean="0">
                <a:solidFill>
                  <a:srgbClr val="008000"/>
                </a:solidFill>
              </a:rPr>
            </a:br>
            <a:r>
              <a:rPr lang="es-CL" sz="2400" b="1" dirty="0" smtClean="0">
                <a:solidFill>
                  <a:srgbClr val="008000"/>
                </a:solidFill>
              </a:rPr>
              <a:t>AVANCE LÍNEAS ESTRATEGICAS PERIODO 2019-2021</a:t>
            </a:r>
            <a:endParaRPr lang="es-CL" sz="2400" b="1" dirty="0">
              <a:solidFill>
                <a:srgbClr val="008000"/>
              </a:solidFill>
            </a:endParaRPr>
          </a:p>
        </p:txBody>
      </p:sp>
      <p:sp>
        <p:nvSpPr>
          <p:cNvPr id="3" name="2 Marcador de contenido"/>
          <p:cNvSpPr>
            <a:spLocks noGrp="1"/>
          </p:cNvSpPr>
          <p:nvPr>
            <p:ph idx="1"/>
          </p:nvPr>
        </p:nvSpPr>
        <p:spPr>
          <a:xfrm>
            <a:off x="698278" y="1268760"/>
            <a:ext cx="7839151" cy="5184576"/>
          </a:xfrm>
        </p:spPr>
        <p:txBody>
          <a:bodyPr>
            <a:normAutofit/>
          </a:bodyPr>
          <a:lstStyle/>
          <a:p>
            <a:pPr marL="0" indent="0" algn="just">
              <a:buNone/>
            </a:pPr>
            <a:r>
              <a:rPr lang="es-CL" sz="1800" b="1" dirty="0"/>
              <a:t>3</a:t>
            </a:r>
            <a:r>
              <a:rPr lang="es-CL" sz="1800" b="1" dirty="0" smtClean="0"/>
              <a:t>.- </a:t>
            </a:r>
            <a:r>
              <a:rPr lang="es-CL" sz="1800" b="1" dirty="0"/>
              <a:t>C</a:t>
            </a:r>
            <a:r>
              <a:rPr lang="es-CL" sz="1800" b="1" dirty="0" smtClean="0"/>
              <a:t>onservación de Recursos Naturales  y Biodiversidad.</a:t>
            </a:r>
          </a:p>
          <a:p>
            <a:pPr algn="just">
              <a:buFont typeface="+mj-lt"/>
              <a:buAutoNum type="alphaUcPeriod"/>
            </a:pPr>
            <a:r>
              <a:rPr lang="es-CL" sz="1600" dirty="0" smtClean="0"/>
              <a:t>Convenio de conformación de mesa publico- privada para conservación de la biodiversidad de cuerpos lacustres de la comuna de Laja. </a:t>
            </a:r>
          </a:p>
          <a:p>
            <a:pPr algn="just">
              <a:buFont typeface="+mj-lt"/>
              <a:buAutoNum type="alphaUcPeriod"/>
            </a:pPr>
            <a:r>
              <a:rPr lang="es-CL" sz="1600" dirty="0" smtClean="0"/>
              <a:t>Análisis  fisicoquímico y bacteriológico de agua; de acuerdo a Normativa vigente a través de empresa especializadas y  autorizadas.</a:t>
            </a:r>
          </a:p>
          <a:p>
            <a:pPr lvl="1" algn="just">
              <a:buFont typeface="+mj-lt"/>
              <a:buAutoNum type="arabicPeriod"/>
            </a:pPr>
            <a:r>
              <a:rPr lang="es-CL" sz="1200" dirty="0" smtClean="0"/>
              <a:t>Laguna Señoraza.</a:t>
            </a:r>
          </a:p>
          <a:p>
            <a:pPr lvl="1" algn="just">
              <a:buFont typeface="+mj-lt"/>
              <a:buAutoNum type="arabicPeriod"/>
            </a:pPr>
            <a:r>
              <a:rPr lang="es-CL" sz="1200" dirty="0" smtClean="0"/>
              <a:t>Descarga de aguas servidas Planta de tratamiento de aguas servidas Villa Laja, Rio Laja</a:t>
            </a:r>
          </a:p>
          <a:p>
            <a:pPr lvl="1" algn="just">
              <a:buFont typeface="+mj-lt"/>
              <a:buAutoNum type="arabicPeriod"/>
            </a:pPr>
            <a:r>
              <a:rPr lang="es-CL" sz="1200" dirty="0" smtClean="0"/>
              <a:t>Agua recreacional Rió Laja ,  Balneario Municipal</a:t>
            </a:r>
          </a:p>
          <a:p>
            <a:pPr algn="just">
              <a:buFont typeface="+mj-lt"/>
              <a:buAutoNum type="alphaUcPeriod"/>
            </a:pPr>
            <a:r>
              <a:rPr lang="es-CL" sz="1600" dirty="0" smtClean="0"/>
              <a:t>Entre los años 2017 y 2020  se han  incorporado  </a:t>
            </a:r>
            <a:r>
              <a:rPr lang="es-CL" sz="1600" dirty="0"/>
              <a:t>importantes zonas de </a:t>
            </a:r>
            <a:r>
              <a:rPr lang="es-CL" sz="1600" dirty="0" smtClean="0"/>
              <a:t>esparcimiento y de otro tipo, lo que implica  el aumento  de áreas verdes de la comuna en  19.779m2 y  la plantación de un número importante de especies arbóreas y arbustos. Ejemplo Parque Capponi 235 , Anfiteatro 241 , sector rural  más de </a:t>
            </a:r>
            <a:endParaRPr lang="es-CL" sz="1800" b="1" dirty="0" smtClean="0"/>
          </a:p>
          <a:p>
            <a:pPr marL="0" indent="0" algn="just">
              <a:buNone/>
            </a:pPr>
            <a:r>
              <a:rPr lang="es-CL" sz="1800" b="1" dirty="0" smtClean="0"/>
              <a:t>4.- Monitoreo Ambiental .</a:t>
            </a:r>
          </a:p>
          <a:p>
            <a:pPr marL="0" indent="0" algn="just">
              <a:buNone/>
            </a:pPr>
            <a:r>
              <a:rPr lang="es-CL" sz="1600" dirty="0" smtClean="0"/>
              <a:t>La comuna cuenta con sistema de  monitoreo de calidad del aire en línea con el Sistema de Nacional de Información Atmosférico (SINCA), accesible y de consulta pública. Convenio de colaboración con  empresa privada CMPC .</a:t>
            </a:r>
          </a:p>
          <a:p>
            <a:pPr marL="0" indent="0" algn="just">
              <a:buNone/>
            </a:pPr>
            <a:r>
              <a:rPr lang="es-CL" sz="1200" dirty="0" smtClean="0"/>
              <a:t>En la comuna existe una Planta Celulosa</a:t>
            </a:r>
            <a:r>
              <a:rPr lang="es-CL" sz="1200" dirty="0"/>
              <a:t>, utilizando un proceso denominado </a:t>
            </a:r>
            <a:r>
              <a:rPr lang="es-CL" sz="1200" dirty="0" err="1"/>
              <a:t>Kraft</a:t>
            </a:r>
            <a:r>
              <a:rPr lang="es-CL" sz="1200" dirty="0"/>
              <a:t> o al Sulfato, que, atendidas las características propias de su desarrollo productivo, puedan generar malos olores, los que podrían ser percibidos por la población</a:t>
            </a:r>
            <a:r>
              <a:rPr lang="es-CL" sz="1200" dirty="0" smtClean="0"/>
              <a:t>. </a:t>
            </a:r>
            <a:r>
              <a:rPr lang="es-CL" sz="1200" dirty="0"/>
              <a:t>C</a:t>
            </a:r>
            <a:r>
              <a:rPr lang="es-CL" sz="1200" dirty="0" smtClean="0"/>
              <a:t>ompuestos </a:t>
            </a:r>
            <a:r>
              <a:rPr lang="es-CL" sz="1200" dirty="0"/>
              <a:t>líquidos y gaseosos que originan malos olores se conocen con el nombre de compuestos TRS (Compuestos Sulfuro de Hidrógeno y Mercaptanos: Gases </a:t>
            </a:r>
            <a:r>
              <a:rPr lang="es-CL" sz="1200" dirty="0" smtClean="0"/>
              <a:t>TRS.) registro e indicadores gases TRS pueden visualizarse en  el sistema de monitoreo, pero no están en línea con el SINCA.</a:t>
            </a:r>
          </a:p>
          <a:p>
            <a:pPr marL="0" indent="0" algn="just">
              <a:buNone/>
            </a:pPr>
            <a:endParaRPr lang="es-CL" sz="1400" dirty="0"/>
          </a:p>
          <a:p>
            <a:pPr marL="0" indent="0" algn="just">
              <a:buNone/>
            </a:pPr>
            <a:endParaRPr lang="es-CL" sz="1400" dirty="0" smtClean="0"/>
          </a:p>
          <a:p>
            <a:pPr marL="0" indent="0" algn="just">
              <a:buNone/>
            </a:pPr>
            <a:endParaRPr lang="es-CL" sz="1400" dirty="0"/>
          </a:p>
          <a:p>
            <a:pPr marL="0" indent="0" algn="just">
              <a:buNone/>
            </a:pPr>
            <a:endParaRPr lang="es-CL" sz="1400" dirty="0" smtClean="0"/>
          </a:p>
          <a:p>
            <a:pPr marL="0" indent="0" algn="just">
              <a:buNone/>
            </a:pPr>
            <a:endParaRPr lang="es-CL" sz="1400" dirty="0" smtClean="0"/>
          </a:p>
          <a:p>
            <a:pPr marL="0" indent="0" algn="just">
              <a:buNone/>
            </a:pPr>
            <a:endParaRPr lang="es-CL" sz="1400" dirty="0" smtClean="0"/>
          </a:p>
          <a:p>
            <a:pPr algn="just"/>
            <a:endParaRPr lang="es-CL" sz="1400" dirty="0"/>
          </a:p>
          <a:p>
            <a:pPr algn="just"/>
            <a:endParaRPr lang="es-CL" sz="1400" dirty="0" smtClean="0"/>
          </a:p>
          <a:p>
            <a:pPr algn="just"/>
            <a:endParaRPr lang="es-CL" sz="1400" dirty="0" smtClean="0"/>
          </a:p>
          <a:p>
            <a:pPr marL="0" indent="0" algn="just">
              <a:buNone/>
            </a:pPr>
            <a:endParaRPr lang="es-CL" sz="1400" dirty="0" smtClean="0"/>
          </a:p>
          <a:p>
            <a:pPr algn="just"/>
            <a:endParaRPr lang="es-CL" sz="1400" dirty="0" smtClean="0"/>
          </a:p>
          <a:p>
            <a:pPr algn="just"/>
            <a:endParaRPr lang="es-CL" sz="1400"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a:p>
          <a:p>
            <a:pPr algn="just">
              <a:buFont typeface="+mj-lt"/>
              <a:buAutoNum type="alphaUcPeriod"/>
            </a:pPr>
            <a:endParaRPr lang="es-CL" sz="1800" b="1" dirty="0" smtClean="0"/>
          </a:p>
          <a:p>
            <a:pPr algn="just">
              <a:buFont typeface="+mj-lt"/>
              <a:buAutoNum type="alphaUcPeriod"/>
            </a:pPr>
            <a:endParaRPr lang="es-CL" sz="1800" b="1" dirty="0" smtClean="0"/>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498956"/>
            <a:ext cx="804583" cy="769804"/>
          </a:xfrm>
          <a:prstGeom prst="rect">
            <a:avLst/>
          </a:prstGeom>
          <a:noFill/>
          <a:ln>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7918" y="6175876"/>
            <a:ext cx="56240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66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991486" y="274638"/>
            <a:ext cx="7036898" cy="850106"/>
          </a:xfrm>
        </p:spPr>
        <p:txBody>
          <a:bodyPr>
            <a:normAutofit fontScale="90000"/>
          </a:bodyPr>
          <a:lstStyle/>
          <a:p>
            <a:r>
              <a:rPr lang="es-CL" sz="2400" b="1" dirty="0" smtClean="0">
                <a:solidFill>
                  <a:srgbClr val="008000"/>
                </a:solidFill>
              </a:rPr>
              <a:t>PROCESO DE CERTIFICACIÓN AMBIENTAL MUNICIPAL SCAM  EXELENCIA SOBRESALIENTE</a:t>
            </a:r>
            <a:br>
              <a:rPr lang="es-CL" sz="2400" b="1" dirty="0" smtClean="0">
                <a:solidFill>
                  <a:srgbClr val="008000"/>
                </a:solidFill>
              </a:rPr>
            </a:br>
            <a:endParaRPr lang="es-CL" sz="2400" b="1" dirty="0">
              <a:solidFill>
                <a:srgbClr val="008000"/>
              </a:solidFill>
            </a:endParaRPr>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342896"/>
            <a:ext cx="732575" cy="781848"/>
          </a:xfrm>
          <a:prstGeom prst="rect">
            <a:avLst/>
          </a:prstGeom>
          <a:noFill/>
          <a:ln>
            <a:noFill/>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414" t="23938" r="28622" b="24979"/>
          <a:stretch/>
        </p:blipFill>
        <p:spPr bwMode="auto">
          <a:xfrm>
            <a:off x="8089279" y="5960428"/>
            <a:ext cx="713719" cy="67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Marcador de contenido 1"/>
          <p:cNvPicPr>
            <a:picLocks noGrp="1" noChangeAspect="1"/>
          </p:cNvPicPr>
          <p:nvPr>
            <p:ph idx="1"/>
          </p:nvPr>
        </p:nvPicPr>
        <p:blipFill>
          <a:blip r:embed="rId6"/>
          <a:stretch>
            <a:fillRect/>
          </a:stretch>
        </p:blipFill>
        <p:spPr>
          <a:xfrm>
            <a:off x="1547665" y="2021084"/>
            <a:ext cx="2820765" cy="4095000"/>
          </a:xfrm>
          <a:prstGeom prst="rect">
            <a:avLst/>
          </a:prstGeom>
          <a:ln>
            <a:solidFill>
              <a:srgbClr val="00B050"/>
            </a:solidFill>
          </a:ln>
          <a:effectLst>
            <a:softEdge rad="31750"/>
          </a:effectLst>
        </p:spPr>
      </p:pic>
      <p:pic>
        <p:nvPicPr>
          <p:cNvPr id="14" name="Imagen 4"/>
          <p:cNvPicPr>
            <a:picLocks noChangeAspect="1"/>
          </p:cNvPicPr>
          <p:nvPr/>
        </p:nvPicPr>
        <p:blipFill rotWithShape="1">
          <a:blip r:embed="rId7"/>
          <a:srcRect l="25796" t="22603" r="24829" b="5381"/>
          <a:stretch/>
        </p:blipFill>
        <p:spPr>
          <a:xfrm>
            <a:off x="4932040" y="2021084"/>
            <a:ext cx="2808312" cy="4095000"/>
          </a:xfrm>
          <a:prstGeom prst="rect">
            <a:avLst/>
          </a:prstGeom>
          <a:ln>
            <a:solidFill>
              <a:srgbClr val="00B050"/>
            </a:solidFill>
          </a:ln>
        </p:spPr>
      </p:pic>
      <p:sp>
        <p:nvSpPr>
          <p:cNvPr id="3" name="2 CuadroTexto"/>
          <p:cNvSpPr txBox="1"/>
          <p:nvPr/>
        </p:nvSpPr>
        <p:spPr>
          <a:xfrm>
            <a:off x="1547665" y="1132857"/>
            <a:ext cx="2880319" cy="461665"/>
          </a:xfrm>
          <a:prstGeom prst="rect">
            <a:avLst/>
          </a:prstGeom>
          <a:noFill/>
          <a:ln>
            <a:solidFill>
              <a:srgbClr val="92D050"/>
            </a:solidFill>
          </a:ln>
        </p:spPr>
        <p:txBody>
          <a:bodyPr wrap="square" rtlCol="0">
            <a:spAutoFit/>
          </a:bodyPr>
          <a:lstStyle/>
          <a:p>
            <a:pPr algn="just"/>
            <a:r>
              <a:rPr lang="es-CL" sz="1200" dirty="0" smtClean="0"/>
              <a:t>Actualmente la Municipalidad cuenta con </a:t>
            </a:r>
            <a:r>
              <a:rPr lang="es-CL" sz="1200" dirty="0"/>
              <a:t>C</a:t>
            </a:r>
            <a:r>
              <a:rPr lang="es-CL" sz="1200" dirty="0" smtClean="0"/>
              <a:t>ertificación Ambiental Excelencia</a:t>
            </a:r>
            <a:endParaRPr lang="es-CL" sz="1200" dirty="0"/>
          </a:p>
        </p:txBody>
      </p:sp>
      <p:sp>
        <p:nvSpPr>
          <p:cNvPr id="4" name="3 Rectángulo"/>
          <p:cNvSpPr/>
          <p:nvPr/>
        </p:nvSpPr>
        <p:spPr>
          <a:xfrm>
            <a:off x="4932040" y="1169605"/>
            <a:ext cx="2808312" cy="42491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100" dirty="0" smtClean="0">
                <a:solidFill>
                  <a:schemeClr val="tx1"/>
                </a:solidFill>
              </a:rPr>
              <a:t>Convenio de Colaboración Resolución Exenta N° 976 del MMA con fecha  18.10.2018</a:t>
            </a:r>
            <a:endParaRPr lang="es-CL" sz="1100" dirty="0">
              <a:solidFill>
                <a:schemeClr val="tx1"/>
              </a:solidFill>
            </a:endParaRPr>
          </a:p>
        </p:txBody>
      </p:sp>
      <p:sp>
        <p:nvSpPr>
          <p:cNvPr id="5" name="4 Flecha abajo"/>
          <p:cNvSpPr/>
          <p:nvPr/>
        </p:nvSpPr>
        <p:spPr>
          <a:xfrm>
            <a:off x="2697508" y="1704794"/>
            <a:ext cx="504056" cy="273359"/>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Flecha abajo"/>
          <p:cNvSpPr/>
          <p:nvPr/>
        </p:nvSpPr>
        <p:spPr>
          <a:xfrm>
            <a:off x="6084168" y="1704793"/>
            <a:ext cx="504056" cy="27335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58839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342896"/>
            <a:ext cx="732575" cy="781848"/>
          </a:xfrm>
          <a:prstGeom prst="rect">
            <a:avLst/>
          </a:prstGeom>
          <a:noFill/>
          <a:ln>
            <a:noFill/>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414" t="23938" r="28622" b="24979"/>
          <a:stretch/>
        </p:blipFill>
        <p:spPr bwMode="auto">
          <a:xfrm>
            <a:off x="8129283" y="5943822"/>
            <a:ext cx="713719" cy="67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395536" y="1484784"/>
            <a:ext cx="3638386" cy="5135380"/>
          </a:xfrm>
          <a:prstGeom prst="rect">
            <a:avLst/>
          </a:prstGeom>
          <a:ln w="9525">
            <a:solidFill>
              <a:srgbClr val="92D050"/>
            </a:solidFill>
          </a:ln>
        </p:spPr>
        <p:txBody>
          <a:bodyPr wrap="square">
            <a:spAutoFit/>
          </a:bodyPr>
          <a:lstStyle/>
          <a:p>
            <a:pPr>
              <a:lnSpc>
                <a:spcPct val="107000"/>
              </a:lnSpc>
              <a:spcAft>
                <a:spcPts val="800"/>
              </a:spcAft>
            </a:pPr>
            <a:r>
              <a:rPr lang="es-CL" sz="1200" dirty="0" smtClean="0">
                <a:latin typeface="Calibri" panose="020F0502020204030204" pitchFamily="34" charset="0"/>
                <a:ea typeface="Calibri" panose="020F0502020204030204" pitchFamily="34" charset="0"/>
                <a:cs typeface="Times New Roman" panose="02020603050405020304" pitchFamily="18" charset="0"/>
              </a:rPr>
              <a:t>En </a:t>
            </a:r>
            <a:r>
              <a:rPr lang="es-CL" sz="1200" dirty="0">
                <a:latin typeface="Calibri" panose="020F0502020204030204" pitchFamily="34" charset="0"/>
                <a:ea typeface="Calibri" panose="020F0502020204030204" pitchFamily="34" charset="0"/>
                <a:cs typeface="Times New Roman" panose="02020603050405020304" pitchFamily="18" charset="0"/>
              </a:rPr>
              <a:t>la ejecución del </a:t>
            </a:r>
            <a:r>
              <a:rPr lang="es-CL" sz="1200" dirty="0" smtClean="0">
                <a:latin typeface="Calibri" panose="020F0502020204030204" pitchFamily="34" charset="0"/>
                <a:ea typeface="Calibri" panose="020F0502020204030204" pitchFamily="34" charset="0"/>
                <a:cs typeface="Times New Roman" panose="02020603050405020304" pitchFamily="18" charset="0"/>
              </a:rPr>
              <a:t>convenio, Resolución exenta N° 976 del 18.10.2018 , </a:t>
            </a:r>
            <a:r>
              <a:rPr lang="es-CL" sz="1200" dirty="0" smtClean="0">
                <a:latin typeface="Calibri" panose="020F0502020204030204" pitchFamily="34" charset="0"/>
                <a:ea typeface="Calibri" panose="020F0502020204030204" pitchFamily="34" charset="0"/>
                <a:cs typeface="Times New Roman" panose="02020603050405020304" pitchFamily="18" charset="0"/>
              </a:rPr>
              <a:t>la Municipalidad se obliga </a:t>
            </a:r>
            <a:r>
              <a:rPr lang="es-CL" sz="1200" dirty="0">
                <a:latin typeface="Calibri" panose="020F0502020204030204" pitchFamily="34" charset="0"/>
                <a:ea typeface="Calibri" panose="020F0502020204030204" pitchFamily="34" charset="0"/>
                <a:cs typeface="Times New Roman" panose="02020603050405020304" pitchFamily="18" charset="0"/>
              </a:rPr>
              <a:t>a: </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L" sz="1200" dirty="0">
                <a:latin typeface="Calibri" panose="020F0502020204030204" pitchFamily="34" charset="0"/>
                <a:ea typeface="Calibri" panose="020F0502020204030204" pitchFamily="34" charset="0"/>
                <a:cs typeface="Times New Roman" panose="02020603050405020304" pitchFamily="18" charset="0"/>
              </a:rPr>
              <a:t>Dar cumplimiento a las exigencias del </a:t>
            </a:r>
            <a:r>
              <a:rPr lang="es-CL" sz="1200" dirty="0" smtClean="0">
                <a:latin typeface="Calibri" panose="020F0502020204030204" pitchFamily="34" charset="0"/>
                <a:ea typeface="Calibri" panose="020F0502020204030204" pitchFamily="34" charset="0"/>
                <a:cs typeface="Times New Roman" panose="02020603050405020304" pitchFamily="18" charset="0"/>
              </a:rPr>
              <a:t>Nivel Sobresaliente </a:t>
            </a:r>
            <a:r>
              <a:rPr lang="es-CL" sz="1200" dirty="0">
                <a:latin typeface="Calibri" panose="020F0502020204030204" pitchFamily="34" charset="0"/>
                <a:ea typeface="Calibri" panose="020F0502020204030204" pitchFamily="34" charset="0"/>
                <a:cs typeface="Times New Roman" panose="02020603050405020304" pitchFamily="18" charset="0"/>
              </a:rPr>
              <a:t>del SCAM, que se señalan en el Sistema de Certificación Ambiental Municipal" </a:t>
            </a:r>
            <a:r>
              <a:rPr lang="es-CL" sz="1200" dirty="0" smtClean="0">
                <a:latin typeface="Calibri" panose="020F0502020204030204" pitchFamily="34" charset="0"/>
                <a:ea typeface="Calibri" panose="020F0502020204030204" pitchFamily="34" charset="0"/>
                <a:cs typeface="Times New Roman" panose="02020603050405020304" pitchFamily="18" charset="0"/>
              </a:rPr>
              <a:t>que se señala en  </a:t>
            </a:r>
            <a:r>
              <a:rPr lang="es-CL" sz="1200" dirty="0">
                <a:latin typeface="Calibri" panose="020F0502020204030204" pitchFamily="34" charset="0"/>
                <a:ea typeface="Calibri" panose="020F0502020204030204" pitchFamily="34" charset="0"/>
                <a:cs typeface="Times New Roman" panose="02020603050405020304" pitchFamily="18" charset="0"/>
              </a:rPr>
              <a:t>documento "Manual del Sistema de Certificación Ambiental Municipal”.</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L" sz="1200" dirty="0">
                <a:latin typeface="Calibri" panose="020F0502020204030204" pitchFamily="34" charset="0"/>
                <a:ea typeface="Calibri" panose="020F0502020204030204" pitchFamily="34" charset="0"/>
                <a:cs typeface="Times New Roman" panose="02020603050405020304" pitchFamily="18" charset="0"/>
              </a:rPr>
              <a:t>Ejecutar los compromisos adquiridos en </a:t>
            </a:r>
            <a:r>
              <a:rPr lang="es-CL" sz="1200" dirty="0" smtClean="0">
                <a:latin typeface="Calibri" panose="020F0502020204030204" pitchFamily="34" charset="0"/>
                <a:ea typeface="Calibri" panose="020F0502020204030204" pitchFamily="34" charset="0"/>
                <a:cs typeface="Times New Roman" panose="02020603050405020304" pitchFamily="18" charset="0"/>
              </a:rPr>
              <a:t>el Nivel </a:t>
            </a:r>
            <a:r>
              <a:rPr lang="es-CL" sz="1200" dirty="0">
                <a:latin typeface="Calibri" panose="020F0502020204030204" pitchFamily="34" charset="0"/>
                <a:ea typeface="Calibri" panose="020F0502020204030204" pitchFamily="34" charset="0"/>
                <a:cs typeface="Times New Roman" panose="02020603050405020304" pitchFamily="18" charset="0"/>
              </a:rPr>
              <a:t>de Excelencia del SCAM, que constan en el expediente de Certificación.</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L" sz="1200" dirty="0" smtClean="0">
                <a:latin typeface="Calibri" panose="020F0502020204030204" pitchFamily="34" charset="0"/>
                <a:ea typeface="Calibri" panose="020F0502020204030204" pitchFamily="34" charset="0"/>
                <a:cs typeface="Times New Roman" panose="02020603050405020304" pitchFamily="18" charset="0"/>
              </a:rPr>
              <a:t>Cumplir </a:t>
            </a:r>
            <a:r>
              <a:rPr lang="es-CL" sz="1200" dirty="0">
                <a:latin typeface="Calibri" panose="020F0502020204030204" pitchFamily="34" charset="0"/>
                <a:ea typeface="Calibri" panose="020F0502020204030204" pitchFamily="34" charset="0"/>
                <a:cs typeface="Times New Roman" panose="02020603050405020304" pitchFamily="18" charset="0"/>
              </a:rPr>
              <a:t>con las recomendaciones de la Auditoría Final, que constan en el expediente de Certificación. </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L" sz="1200" dirty="0">
                <a:latin typeface="Calibri" panose="020F0502020204030204" pitchFamily="34" charset="0"/>
                <a:ea typeface="Calibri" panose="020F0502020204030204" pitchFamily="34" charset="0"/>
                <a:cs typeface="Times New Roman" panose="02020603050405020304" pitchFamily="18" charset="0"/>
              </a:rPr>
              <a:t>Velar que se realice una difusión interna y externa del SCAM, por diversos medios, que aseguren que todos(as) los(as) funcionarios(as) y la comunidad se integren en el proceso de Certificación. </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CL" sz="1200" dirty="0" smtClean="0">
                <a:latin typeface="Calibri" panose="020F0502020204030204" pitchFamily="34" charset="0"/>
                <a:ea typeface="Calibri" panose="020F0502020204030204" pitchFamily="34" charset="0"/>
                <a:cs typeface="Times New Roman" panose="02020603050405020304" pitchFamily="18" charset="0"/>
              </a:rPr>
              <a:t>Incorporar </a:t>
            </a:r>
            <a:r>
              <a:rPr lang="es-CL" sz="1200" dirty="0">
                <a:latin typeface="Calibri" panose="020F0502020204030204" pitchFamily="34" charset="0"/>
                <a:ea typeface="Calibri" panose="020F0502020204030204" pitchFamily="34" charset="0"/>
                <a:cs typeface="Times New Roman" panose="02020603050405020304" pitchFamily="18" charset="0"/>
              </a:rPr>
              <a:t>el logotipo de la Certificación de Excelencia, ya alcanzada, en todos los documentos oficiales relativos al SCAM. tales como oficios, cartas, memos, correos electrónicos, entre otros. </a:t>
            </a:r>
            <a:endParaRPr lang="es-CL"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s-CL" sz="1200" dirty="0" smtClean="0">
                <a:latin typeface="Calibri" panose="020F0502020204030204" pitchFamily="34" charset="0"/>
                <a:ea typeface="Calibri" panose="020F0502020204030204" pitchFamily="34" charset="0"/>
                <a:cs typeface="Times New Roman" panose="02020603050405020304" pitchFamily="18" charset="0"/>
              </a:rPr>
              <a:t>Colaborar </a:t>
            </a:r>
            <a:r>
              <a:rPr lang="es-CL" sz="1200" dirty="0">
                <a:latin typeface="Calibri" panose="020F0502020204030204" pitchFamily="34" charset="0"/>
                <a:ea typeface="Calibri" panose="020F0502020204030204" pitchFamily="34" charset="0"/>
                <a:cs typeface="Times New Roman" panose="02020603050405020304" pitchFamily="18" charset="0"/>
              </a:rPr>
              <a:t>con la difusión de los programas ambientales impulsados por las Secretarias Regionales Ministerio del Medio Ambiente.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1 Título"/>
          <p:cNvSpPr txBox="1">
            <a:spLocks/>
          </p:cNvSpPr>
          <p:nvPr/>
        </p:nvSpPr>
        <p:spPr>
          <a:xfrm>
            <a:off x="1338908" y="495296"/>
            <a:ext cx="6689476" cy="78184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2400" b="1" dirty="0" smtClean="0">
                <a:solidFill>
                  <a:srgbClr val="008000"/>
                </a:solidFill>
              </a:rPr>
              <a:t>PROCESO DE CERTIFICACIÓN AMBIENTAL MUNICIPAL SCAM EXCELENCIA SOBRESALIENTE</a:t>
            </a:r>
            <a:endParaRPr lang="es-CL" sz="2400" b="1" dirty="0">
              <a:solidFill>
                <a:srgbClr val="008000"/>
              </a:solidFill>
            </a:endParaRPr>
          </a:p>
        </p:txBody>
      </p:sp>
      <p:sp>
        <p:nvSpPr>
          <p:cNvPr id="6" name="5 CuadroTexto"/>
          <p:cNvSpPr txBox="1"/>
          <p:nvPr/>
        </p:nvSpPr>
        <p:spPr>
          <a:xfrm>
            <a:off x="4095580" y="4695937"/>
            <a:ext cx="4040829" cy="1815882"/>
          </a:xfrm>
          <a:prstGeom prst="rect">
            <a:avLst/>
          </a:prstGeom>
          <a:noFill/>
          <a:ln>
            <a:solidFill>
              <a:srgbClr val="92D050"/>
            </a:solidFill>
          </a:ln>
        </p:spPr>
        <p:txBody>
          <a:bodyPr wrap="square" rtlCol="0">
            <a:spAutoFit/>
          </a:bodyPr>
          <a:lstStyle/>
          <a:p>
            <a:r>
              <a:rPr lang="es-CL" sz="1600" dirty="0" smtClean="0"/>
              <a:t>La Estrategia Ambiental Comunal (EAC) cuenta con las siguientes  Líneas Estrategias :</a:t>
            </a:r>
          </a:p>
          <a:p>
            <a:pPr marL="342900" indent="-342900">
              <a:buFont typeface="+mj-lt"/>
              <a:buAutoNum type="arabicPeriod"/>
            </a:pPr>
            <a:r>
              <a:rPr lang="es-CL" sz="1600" dirty="0" smtClean="0"/>
              <a:t>Fortalecimiento de la Gestión  de RSD.</a:t>
            </a:r>
          </a:p>
          <a:p>
            <a:pPr marL="342900" indent="-342900">
              <a:buFont typeface="+mj-lt"/>
              <a:buAutoNum type="arabicPeriod"/>
            </a:pPr>
            <a:r>
              <a:rPr lang="es-CL" sz="1600" dirty="0" smtClean="0"/>
              <a:t>Tenencia responsable de Mascotas.</a:t>
            </a:r>
          </a:p>
          <a:p>
            <a:pPr marL="342900" indent="-342900">
              <a:buFont typeface="+mj-lt"/>
              <a:buAutoNum type="arabicPeriod"/>
            </a:pPr>
            <a:r>
              <a:rPr lang="es-CL" sz="1600" dirty="0" smtClean="0"/>
              <a:t>Evaluación Ambiental Estratégica en Cuerpos de Agua y Biodiversidad.</a:t>
            </a:r>
          </a:p>
          <a:p>
            <a:pPr marL="342900" indent="-342900">
              <a:buFont typeface="+mj-lt"/>
              <a:buAutoNum type="arabicPeriod"/>
            </a:pPr>
            <a:r>
              <a:rPr lang="es-CL" sz="1600" dirty="0" smtClean="0"/>
              <a:t>Monitoreo Ambiental.</a:t>
            </a:r>
            <a:endParaRPr lang="es-CL" sz="1600" dirty="0"/>
          </a:p>
        </p:txBody>
      </p:sp>
      <p:sp>
        <p:nvSpPr>
          <p:cNvPr id="12" name="11 CuadroTexto"/>
          <p:cNvSpPr txBox="1"/>
          <p:nvPr/>
        </p:nvSpPr>
        <p:spPr>
          <a:xfrm>
            <a:off x="4095580" y="1511938"/>
            <a:ext cx="4040829" cy="3031599"/>
          </a:xfrm>
          <a:prstGeom prst="rect">
            <a:avLst/>
          </a:prstGeom>
          <a:noFill/>
          <a:ln w="6350">
            <a:solidFill>
              <a:srgbClr val="92D050"/>
            </a:solidFill>
          </a:ln>
        </p:spPr>
        <p:txBody>
          <a:bodyPr wrap="square" rtlCol="0">
            <a:spAutoFit/>
          </a:bodyPr>
          <a:lstStyle/>
          <a:p>
            <a:r>
              <a:rPr lang="es-CL" sz="1100" dirty="0" smtClean="0"/>
              <a:t>Objetivos Específicos:</a:t>
            </a:r>
          </a:p>
          <a:p>
            <a:pPr marL="177800" indent="-177800" algn="just">
              <a:buFont typeface="+mj-lt"/>
              <a:buAutoNum type="arabicPeriod"/>
            </a:pPr>
            <a:r>
              <a:rPr lang="es-CL" sz="1050" dirty="0" smtClean="0"/>
              <a:t>Desarrollar Política Ambiental.</a:t>
            </a:r>
          </a:p>
          <a:p>
            <a:pPr marL="177800" indent="-177800" algn="just">
              <a:buFont typeface="+mj-lt"/>
              <a:buAutoNum type="arabicPeriod"/>
            </a:pPr>
            <a:r>
              <a:rPr lang="es-CL" sz="1050" dirty="0" smtClean="0"/>
              <a:t>Desarrollar gestión sustentable en los procesos administrativos  e instalaciones  municipales.</a:t>
            </a:r>
          </a:p>
          <a:p>
            <a:pPr marL="177800" indent="-177800" algn="just">
              <a:buFont typeface="+mj-lt"/>
              <a:buAutoNum type="arabicPeriod"/>
            </a:pPr>
            <a:r>
              <a:rPr lang="es-CL" sz="1050" dirty="0"/>
              <a:t>Integrar indicadores ambientales en la </a:t>
            </a:r>
            <a:r>
              <a:rPr lang="es-CL" sz="1050" dirty="0" smtClean="0"/>
              <a:t>planificación de </a:t>
            </a:r>
            <a:r>
              <a:rPr lang="es-CL" sz="1050" dirty="0"/>
              <a:t>los distintos compromisos</a:t>
            </a:r>
            <a:r>
              <a:rPr lang="es-CL" sz="1050" dirty="0" smtClean="0"/>
              <a:t>.</a:t>
            </a:r>
          </a:p>
          <a:p>
            <a:pPr marL="177800" indent="-177800" algn="just">
              <a:buFont typeface="+mj-lt"/>
              <a:buAutoNum type="arabicPeriod"/>
            </a:pPr>
            <a:r>
              <a:rPr lang="es-CL" sz="1200" b="1" dirty="0"/>
              <a:t>Actualizar la estrategia ambiental comunal</a:t>
            </a:r>
            <a:r>
              <a:rPr lang="es-CL" sz="1200" b="1" dirty="0" smtClean="0"/>
              <a:t>.</a:t>
            </a:r>
          </a:p>
          <a:p>
            <a:pPr marL="177800" indent="-177800" algn="just">
              <a:buFont typeface="+mj-lt"/>
              <a:buAutoNum type="arabicPeriod"/>
            </a:pPr>
            <a:r>
              <a:rPr lang="es-CL" sz="1050" dirty="0"/>
              <a:t>Ejecutar el plan de trabajo para temas de </a:t>
            </a:r>
            <a:r>
              <a:rPr lang="es-CL" sz="1050" dirty="0" smtClean="0"/>
              <a:t>riesgos ambientales.</a:t>
            </a:r>
          </a:p>
          <a:p>
            <a:pPr marL="177800" indent="-177800" algn="just">
              <a:buFont typeface="+mj-lt"/>
              <a:buAutoNum type="arabicPeriod"/>
            </a:pPr>
            <a:r>
              <a:rPr lang="es-CL" sz="1050" dirty="0"/>
              <a:t>Mantener la institucionalidad creada en el </a:t>
            </a:r>
            <a:r>
              <a:rPr lang="es-CL" sz="1050" dirty="0" smtClean="0"/>
              <a:t>proceso de </a:t>
            </a:r>
            <a:r>
              <a:rPr lang="es-CL" sz="1050" dirty="0"/>
              <a:t>certificación como mecanismo de apoyo a </a:t>
            </a:r>
            <a:r>
              <a:rPr lang="es-CL" sz="1050" dirty="0" smtClean="0"/>
              <a:t>la GAL  del municipio.</a:t>
            </a:r>
          </a:p>
          <a:p>
            <a:pPr marL="177800" indent="-177800" algn="just">
              <a:buFont typeface="+mj-lt"/>
              <a:buAutoNum type="arabicPeriod"/>
            </a:pPr>
            <a:r>
              <a:rPr lang="es-CL" sz="1050" dirty="0"/>
              <a:t>Involucrar a la población de la comuna en </a:t>
            </a:r>
            <a:r>
              <a:rPr lang="es-CL" sz="1050" dirty="0" smtClean="0"/>
              <a:t>las acciones </a:t>
            </a:r>
            <a:r>
              <a:rPr lang="es-CL" sz="1050" dirty="0"/>
              <a:t>o iniciativas ambientales que desarrolle </a:t>
            </a:r>
            <a:r>
              <a:rPr lang="es-CL" sz="1050" dirty="0" smtClean="0"/>
              <a:t>el municipio</a:t>
            </a:r>
            <a:r>
              <a:rPr lang="es-CL" sz="1050" dirty="0"/>
              <a:t>.</a:t>
            </a:r>
          </a:p>
          <a:p>
            <a:pPr marL="177800" indent="-177800" algn="just">
              <a:buFont typeface="+mj-lt"/>
              <a:buAutoNum type="arabicPeriod"/>
            </a:pPr>
            <a:r>
              <a:rPr lang="es-CL" sz="1050" dirty="0" smtClean="0"/>
              <a:t>Incorporar </a:t>
            </a:r>
            <a:r>
              <a:rPr lang="es-CL" sz="1050" dirty="0"/>
              <a:t>un sistema de administración </a:t>
            </a:r>
            <a:r>
              <a:rPr lang="es-CL" sz="1050" dirty="0" smtClean="0"/>
              <a:t>y/o tratamiento </a:t>
            </a:r>
            <a:r>
              <a:rPr lang="es-CL" sz="1050" dirty="0"/>
              <a:t>de los residuos sólidos domiciliarios.</a:t>
            </a:r>
          </a:p>
          <a:p>
            <a:pPr marL="177800" indent="-177800" algn="just">
              <a:buFont typeface="+mj-lt"/>
              <a:buAutoNum type="arabicPeriod"/>
            </a:pPr>
            <a:r>
              <a:rPr lang="es-CL" sz="1050" dirty="0" smtClean="0"/>
              <a:t>Mantener </a:t>
            </a:r>
            <a:r>
              <a:rPr lang="es-CL" sz="1050" dirty="0"/>
              <a:t>en forma continua la educación </a:t>
            </a:r>
            <a:r>
              <a:rPr lang="es-CL" sz="1050" dirty="0" smtClean="0"/>
              <a:t>ambiental, como </a:t>
            </a:r>
            <a:r>
              <a:rPr lang="es-CL" sz="1050" dirty="0"/>
              <a:t>eje transformador de hábitos y </a:t>
            </a:r>
            <a:r>
              <a:rPr lang="es-CL" sz="1050" dirty="0" smtClean="0"/>
              <a:t>generadora de </a:t>
            </a:r>
            <a:r>
              <a:rPr lang="es-CL" sz="1050" dirty="0"/>
              <a:t>conciencia ambiental en la población comunal.</a:t>
            </a:r>
          </a:p>
          <a:p>
            <a:pPr marL="177800" indent="-177800" algn="just">
              <a:buFont typeface="+mj-lt"/>
              <a:buAutoNum type="arabicPeriod"/>
            </a:pPr>
            <a:r>
              <a:rPr lang="es-CL" sz="1050" dirty="0" smtClean="0"/>
              <a:t> </a:t>
            </a:r>
            <a:r>
              <a:rPr lang="es-CL" sz="1050" dirty="0"/>
              <a:t>Difundir los temas ambientales en la </a:t>
            </a:r>
            <a:r>
              <a:rPr lang="es-CL" sz="1050" dirty="0" smtClean="0"/>
              <a:t>comuna</a:t>
            </a:r>
          </a:p>
        </p:txBody>
      </p:sp>
    </p:spTree>
    <p:extLst>
      <p:ext uri="{BB962C8B-B14F-4D97-AF65-F5344CB8AC3E}">
        <p14:creationId xmlns:p14="http://schemas.microsoft.com/office/powerpoint/2010/main" val="295347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4808862" y="764704"/>
            <a:ext cx="3888432"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CL" sz="3200" b="1" dirty="0">
              <a:solidFill>
                <a:srgbClr val="0070C0"/>
              </a:solidFill>
              <a:latin typeface="Arial" pitchFamily="34" charset="0"/>
              <a:cs typeface="Arial" pitchFamily="34" charset="0"/>
            </a:endParaRPr>
          </a:p>
        </p:txBody>
      </p:sp>
      <p:sp>
        <p:nvSpPr>
          <p:cNvPr id="7" name="1 Título"/>
          <p:cNvSpPr>
            <a:spLocks noGrp="1"/>
          </p:cNvSpPr>
          <p:nvPr>
            <p:ph type="title"/>
          </p:nvPr>
        </p:nvSpPr>
        <p:spPr>
          <a:xfrm>
            <a:off x="1043608" y="217652"/>
            <a:ext cx="6984776" cy="1143000"/>
          </a:xfrm>
        </p:spPr>
        <p:txBody>
          <a:bodyPr>
            <a:normAutofit fontScale="90000"/>
          </a:bodyPr>
          <a:lstStyle/>
          <a:p>
            <a:r>
              <a:rPr lang="es-CL" sz="2400" b="1" dirty="0" smtClean="0">
                <a:solidFill>
                  <a:srgbClr val="008000"/>
                </a:solidFill>
              </a:rPr>
              <a:t>CERTIFICACIÓN AMBIENTAL EXCELENCIA SOBRESALIENTE</a:t>
            </a:r>
            <a:r>
              <a:rPr lang="es-CL" sz="2400" b="1" dirty="0" smtClean="0">
                <a:solidFill>
                  <a:srgbClr val="008000"/>
                </a:solidFill>
              </a:rPr>
              <a:t/>
            </a:r>
            <a:br>
              <a:rPr lang="es-CL" sz="2400" b="1" dirty="0" smtClean="0">
                <a:solidFill>
                  <a:srgbClr val="008000"/>
                </a:solidFill>
              </a:rPr>
            </a:br>
            <a:r>
              <a:rPr lang="es-CL" sz="2700" b="1" dirty="0" smtClean="0">
                <a:solidFill>
                  <a:srgbClr val="008000"/>
                </a:solidFill>
              </a:rPr>
              <a:t>AVANCE LÍNEAS ESTRATEGICAS PERIODO 2019-2021</a:t>
            </a:r>
            <a:endParaRPr lang="es-CL" sz="2700" b="1" dirty="0">
              <a:solidFill>
                <a:srgbClr val="008000"/>
              </a:solidFill>
            </a:endParaRPr>
          </a:p>
        </p:txBody>
      </p:sp>
      <p:sp>
        <p:nvSpPr>
          <p:cNvPr id="3" name="2 Marcador de contenido"/>
          <p:cNvSpPr>
            <a:spLocks noGrp="1"/>
          </p:cNvSpPr>
          <p:nvPr>
            <p:ph idx="1"/>
          </p:nvPr>
        </p:nvSpPr>
        <p:spPr>
          <a:xfrm>
            <a:off x="555520" y="1484784"/>
            <a:ext cx="7839151" cy="4815081"/>
          </a:xfrm>
        </p:spPr>
        <p:txBody>
          <a:bodyPr>
            <a:normAutofit fontScale="25000" lnSpcReduction="20000"/>
          </a:bodyPr>
          <a:lstStyle/>
          <a:p>
            <a:pPr marL="0" indent="0" algn="just">
              <a:buNone/>
            </a:pPr>
            <a:r>
              <a:rPr lang="es-CL" sz="7200" b="1" dirty="0" smtClean="0"/>
              <a:t>1.- Tenencia responsable de mascotas  y animales de compañía, Ley N° 21.020/2017</a:t>
            </a:r>
          </a:p>
          <a:p>
            <a:pPr marL="0" lvl="2" indent="0" algn="just">
              <a:buNone/>
            </a:pPr>
            <a:r>
              <a:rPr lang="es-CL" sz="6400" b="1" dirty="0" smtClean="0"/>
              <a:t>Plan  </a:t>
            </a:r>
            <a:r>
              <a:rPr lang="es-CL" sz="6400" b="1" dirty="0"/>
              <a:t>Médico Veterinario en tu </a:t>
            </a:r>
            <a:r>
              <a:rPr lang="es-CL" sz="6400" b="1" dirty="0" smtClean="0"/>
              <a:t>Municipio; </a:t>
            </a:r>
            <a:r>
              <a:rPr lang="es-CL" sz="6400" dirty="0" smtClean="0"/>
              <a:t>proyecto </a:t>
            </a:r>
            <a:r>
              <a:rPr lang="es-CL" sz="6400" dirty="0"/>
              <a:t>financiado por la SUBDERE, que beneficia a la comunidad en general con la contratación de un profesional Médico Veterinario que debe desarrollar el fortalecimiento de la tenencia responsable de mascotas impulsada por la SUBDERE y el cumplimiento de la Ley 21.020, contemplando la atención a mascotas felinos y caninos en el sector rural y urbano de la Comuna con atención integral, instalación y ejecución del sistema de registro nacional de mascotas según ley 21.020, realizar campañas educativas para el sector urbano y rural de la comuna, además de ser el responsable de desarrollar el Proyecto Plan </a:t>
            </a:r>
            <a:r>
              <a:rPr lang="es-CL" sz="5600" dirty="0"/>
              <a:t>Mascota Protegida</a:t>
            </a:r>
            <a:r>
              <a:rPr lang="es-CL" sz="5600" b="1" dirty="0"/>
              <a:t>, </a:t>
            </a:r>
            <a:r>
              <a:rPr lang="es-CL" sz="5600" dirty="0"/>
              <a:t>con las debidas medidas sanitarias </a:t>
            </a:r>
            <a:r>
              <a:rPr lang="es-CL" sz="6400" dirty="0"/>
              <a:t>respecto a la actual pandemia de Covid -19.</a:t>
            </a:r>
          </a:p>
          <a:p>
            <a:pPr marL="0" indent="0" algn="just">
              <a:buNone/>
            </a:pPr>
            <a:endParaRPr lang="es-CL" sz="2100" b="1" dirty="0" smtClean="0"/>
          </a:p>
          <a:p>
            <a:pPr marL="623888" lvl="1" indent="-223838" algn="just">
              <a:buFont typeface="+mj-lt"/>
              <a:buAutoNum type="alphaUcPeriod"/>
            </a:pPr>
            <a:r>
              <a:rPr lang="es-CL" sz="6400" b="1" dirty="0" smtClean="0"/>
              <a:t>Educación para </a:t>
            </a:r>
            <a:r>
              <a:rPr lang="es-CL" sz="6400" b="1" dirty="0"/>
              <a:t>la tenencia responsable de animales</a:t>
            </a:r>
            <a:r>
              <a:rPr lang="es-CL" sz="6400" b="1" i="1" dirty="0"/>
              <a:t>,</a:t>
            </a:r>
            <a:r>
              <a:rPr lang="es-CL" sz="6400" i="1" dirty="0"/>
              <a:t> </a:t>
            </a:r>
            <a:r>
              <a:rPr lang="es-CL" sz="6400" i="1" dirty="0" smtClean="0"/>
              <a:t>para </a:t>
            </a:r>
            <a:r>
              <a:rPr lang="es-CL" sz="6400" i="1" dirty="0"/>
              <a:t>este efecto se </a:t>
            </a:r>
            <a:r>
              <a:rPr lang="es-CL" sz="6400" i="1" dirty="0" smtClean="0"/>
              <a:t>efectuaron las siguientes acciones:</a:t>
            </a:r>
          </a:p>
          <a:p>
            <a:pPr marL="857250" indent="-317500" algn="just" defTabSz="900113"/>
            <a:r>
              <a:rPr lang="es-CL" sz="6400" dirty="0" smtClean="0"/>
              <a:t>Talleres y/o charlas presenciales con la colaboración y participación de Medico Veterinario. </a:t>
            </a:r>
            <a:r>
              <a:rPr lang="es-CL" sz="6400" dirty="0"/>
              <a:t>A</a:t>
            </a:r>
            <a:r>
              <a:rPr lang="es-CL" sz="6400" dirty="0" smtClean="0"/>
              <a:t>  través de  Unión Comunal </a:t>
            </a:r>
            <a:r>
              <a:rPr lang="es-CL" sz="6400" dirty="0"/>
              <a:t> </a:t>
            </a:r>
            <a:r>
              <a:rPr lang="es-CL" sz="6400" dirty="0" smtClean="0"/>
              <a:t>(Juntas de Vecinos</a:t>
            </a:r>
            <a:r>
              <a:rPr lang="es-CL" sz="6400" dirty="0"/>
              <a:t> </a:t>
            </a:r>
            <a:r>
              <a:rPr lang="es-CL" sz="6400" dirty="0" smtClean="0"/>
              <a:t>y de Adultos Mayores). Y de forma específica se abordo la temática con JV de Altos del Laja, Villa Laja, Villa Los Jardines , Santa Elena, entre otras organizaciones.</a:t>
            </a:r>
          </a:p>
          <a:p>
            <a:pPr marL="857250" indent="-317500" algn="just" defTabSz="900113"/>
            <a:r>
              <a:rPr lang="es-CL" sz="6400" dirty="0" smtClean="0"/>
              <a:t>Los establecimientos </a:t>
            </a:r>
            <a:r>
              <a:rPr lang="es-CL" sz="6400" dirty="0"/>
              <a:t>educacionales </a:t>
            </a:r>
            <a:r>
              <a:rPr lang="es-CL" sz="6400" dirty="0" smtClean="0"/>
              <a:t>de administración municipal de </a:t>
            </a:r>
            <a:r>
              <a:rPr lang="es-CL" sz="6400" dirty="0"/>
              <a:t>todos los niveles </a:t>
            </a:r>
            <a:r>
              <a:rPr lang="es-CL" sz="6400" dirty="0" smtClean="0"/>
              <a:t>entregan habitualmente </a:t>
            </a:r>
            <a:r>
              <a:rPr lang="es-CL" sz="6400" dirty="0"/>
              <a:t>temas </a:t>
            </a:r>
            <a:r>
              <a:rPr lang="es-CL" sz="6400" dirty="0" smtClean="0"/>
              <a:t>relacionados </a:t>
            </a:r>
            <a:r>
              <a:rPr lang="es-CL" sz="6400" dirty="0"/>
              <a:t>con el cuidado de los animales de compañía, el compromiso de las personas con ellos, con el medio ambiente, con la higiene y con la salud tanto de las personas como de los </a:t>
            </a:r>
            <a:r>
              <a:rPr lang="es-CL" sz="6400" dirty="0" smtClean="0"/>
              <a:t>animales.</a:t>
            </a:r>
          </a:p>
          <a:p>
            <a:pPr marL="0" indent="0" algn="just">
              <a:buNone/>
            </a:pPr>
            <a:endParaRPr lang="es-CL" sz="3700" b="1" dirty="0" smtClean="0"/>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342896"/>
            <a:ext cx="732575" cy="781848"/>
          </a:xfrm>
          <a:prstGeom prst="rect">
            <a:avLst/>
          </a:prstGeom>
          <a:noFill/>
          <a:ln>
            <a:noFill/>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414" t="23938" r="28622" b="24979"/>
          <a:stretch/>
        </p:blipFill>
        <p:spPr bwMode="auto">
          <a:xfrm>
            <a:off x="7960561" y="6058304"/>
            <a:ext cx="713719" cy="67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976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4808862" y="764704"/>
            <a:ext cx="3888432"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CL" sz="3200" b="1" dirty="0">
              <a:solidFill>
                <a:srgbClr val="0070C0"/>
              </a:solidFill>
              <a:latin typeface="Arial" pitchFamily="34" charset="0"/>
              <a:cs typeface="Arial" pitchFamily="34" charset="0"/>
            </a:endParaRPr>
          </a:p>
        </p:txBody>
      </p:sp>
      <p:sp>
        <p:nvSpPr>
          <p:cNvPr id="7" name="1 Título"/>
          <p:cNvSpPr>
            <a:spLocks noGrp="1"/>
          </p:cNvSpPr>
          <p:nvPr>
            <p:ph type="title"/>
          </p:nvPr>
        </p:nvSpPr>
        <p:spPr>
          <a:xfrm>
            <a:off x="1043608" y="274638"/>
            <a:ext cx="6984776" cy="994122"/>
          </a:xfrm>
        </p:spPr>
        <p:txBody>
          <a:bodyPr>
            <a:normAutofit/>
          </a:bodyPr>
          <a:lstStyle/>
          <a:p>
            <a:r>
              <a:rPr lang="es-CL" sz="2200" b="1" dirty="0">
                <a:solidFill>
                  <a:srgbClr val="008000"/>
                </a:solidFill>
              </a:rPr>
              <a:t>CERTIFICACIÓN AMBIENTAL EXCELENCIA </a:t>
            </a:r>
            <a:r>
              <a:rPr lang="es-CL" sz="2200" b="1" dirty="0" smtClean="0">
                <a:solidFill>
                  <a:srgbClr val="008000"/>
                </a:solidFill>
              </a:rPr>
              <a:t>SOBRESALIENTE</a:t>
            </a:r>
            <a:r>
              <a:rPr lang="es-CL" sz="2400" b="1" dirty="0" smtClean="0">
                <a:solidFill>
                  <a:srgbClr val="008000"/>
                </a:solidFill>
              </a:rPr>
              <a:t/>
            </a:r>
            <a:br>
              <a:rPr lang="es-CL" sz="2400" b="1" dirty="0" smtClean="0">
                <a:solidFill>
                  <a:srgbClr val="008000"/>
                </a:solidFill>
              </a:rPr>
            </a:br>
            <a:r>
              <a:rPr lang="es-CL" sz="2400" b="1" dirty="0" smtClean="0">
                <a:solidFill>
                  <a:srgbClr val="008000"/>
                </a:solidFill>
              </a:rPr>
              <a:t>AVANCE LÍNEAS ESTRATEGICAS PERIODO 2019-2021</a:t>
            </a:r>
            <a:endParaRPr lang="es-CL" sz="2400" b="1" dirty="0">
              <a:solidFill>
                <a:srgbClr val="008000"/>
              </a:solidFill>
            </a:endParaRPr>
          </a:p>
        </p:txBody>
      </p:sp>
      <p:sp>
        <p:nvSpPr>
          <p:cNvPr id="3" name="2 Marcador de contenido"/>
          <p:cNvSpPr>
            <a:spLocks noGrp="1"/>
          </p:cNvSpPr>
          <p:nvPr>
            <p:ph idx="1"/>
          </p:nvPr>
        </p:nvSpPr>
        <p:spPr>
          <a:xfrm>
            <a:off x="683010" y="1268760"/>
            <a:ext cx="7839151" cy="5031105"/>
          </a:xfrm>
        </p:spPr>
        <p:txBody>
          <a:bodyPr>
            <a:normAutofit fontScale="25000" lnSpcReduction="20000"/>
          </a:bodyPr>
          <a:lstStyle/>
          <a:p>
            <a:pPr algn="just"/>
            <a:r>
              <a:rPr lang="es-CL" sz="6400" b="1" dirty="0" smtClean="0"/>
              <a:t>Servicio Medico Veterinario </a:t>
            </a:r>
            <a:r>
              <a:rPr lang="es-CL" sz="5600" i="1" dirty="0" smtClean="0"/>
              <a:t>aplicación  de medidas </a:t>
            </a:r>
            <a:r>
              <a:rPr lang="es-CL" sz="5600" i="1" dirty="0"/>
              <a:t>integrales de prevención, como el control sistemático de fertilidad de </a:t>
            </a:r>
            <a:r>
              <a:rPr lang="es-CL" sz="5600" i="1" dirty="0" smtClean="0"/>
              <a:t>mascotas y animales de compañía, de </a:t>
            </a:r>
            <a:r>
              <a:rPr lang="es-CL" sz="5600" i="1" dirty="0"/>
              <a:t>factores ambientales relacionados, y el registro e identificación de estos animales domésticos. </a:t>
            </a:r>
            <a:r>
              <a:rPr lang="es-CL" sz="5600" i="1" dirty="0" smtClean="0"/>
              <a:t>Para </a:t>
            </a:r>
            <a:r>
              <a:rPr lang="es-CL" sz="5600" i="1" dirty="0"/>
              <a:t>este efecto se efectuaron las siguientes </a:t>
            </a:r>
            <a:r>
              <a:rPr lang="es-CL" sz="5600" i="1" dirty="0" smtClean="0"/>
              <a:t>acciones</a:t>
            </a:r>
            <a:r>
              <a:rPr lang="es-CL" sz="5600" i="1" dirty="0"/>
              <a:t>:</a:t>
            </a:r>
            <a:endParaRPr lang="es-CL" sz="5600" i="1" dirty="0" smtClean="0"/>
          </a:p>
          <a:p>
            <a:pPr marL="0" indent="0" algn="just">
              <a:buNone/>
            </a:pPr>
            <a:endParaRPr lang="es-CL" sz="2400" b="1" dirty="0" smtClean="0"/>
          </a:p>
          <a:p>
            <a:pPr marL="400050" lvl="1" indent="0" algn="just">
              <a:buNone/>
            </a:pPr>
            <a:r>
              <a:rPr lang="es-CL" sz="5200" dirty="0" smtClean="0"/>
              <a:t>Durante </a:t>
            </a:r>
            <a:r>
              <a:rPr lang="es-CL" sz="5200" dirty="0"/>
              <a:t>enero y </a:t>
            </a:r>
            <a:r>
              <a:rPr lang="es-CL" sz="5200" dirty="0" smtClean="0"/>
              <a:t>febrero 2021 </a:t>
            </a:r>
            <a:r>
              <a:rPr lang="es-CL" sz="5200" dirty="0"/>
              <a:t>se concluyó el proyecto Plan Médico Veterinario en Tu Municipio (PVET) que venía desarrollándose desde el año 2019, además durante el curso de 2020 el Municipio fue favorecido con otro proyecto Médico Veterinario en tu Municipio 2020: </a:t>
            </a:r>
            <a:endParaRPr lang="es-CL" sz="5200" dirty="0" smtClean="0"/>
          </a:p>
          <a:p>
            <a:pPr marL="400050" lvl="1" indent="0" algn="just">
              <a:lnSpc>
                <a:spcPct val="120000"/>
              </a:lnSpc>
              <a:buNone/>
            </a:pPr>
            <a:r>
              <a:rPr lang="es-CL" sz="4400" dirty="0" smtClean="0"/>
              <a:t>Monto </a:t>
            </a:r>
            <a:r>
              <a:rPr lang="es-CL" sz="4400" dirty="0"/>
              <a:t>Proyecto Plan Médico Veterinario en Tu Municipio </a:t>
            </a:r>
            <a:r>
              <a:rPr lang="es-CL" sz="4400" dirty="0" smtClean="0"/>
              <a:t> 2020</a:t>
            </a:r>
            <a:r>
              <a:rPr lang="es-CL" sz="4400" dirty="0"/>
              <a:t>: $7.500.000</a:t>
            </a:r>
            <a:r>
              <a:rPr lang="es-CL" sz="4400" dirty="0" smtClean="0"/>
              <a:t>.</a:t>
            </a:r>
            <a:endParaRPr lang="es-CL" sz="4400" dirty="0"/>
          </a:p>
          <a:p>
            <a:pPr marL="400050" lvl="1" indent="0" algn="just">
              <a:lnSpc>
                <a:spcPct val="120000"/>
              </a:lnSpc>
              <a:buNone/>
            </a:pPr>
            <a:r>
              <a:rPr lang="es-CL" sz="4400" dirty="0"/>
              <a:t>Periodo de Ejecución de Proyecto: septiembre 2020 - febrero </a:t>
            </a:r>
            <a:r>
              <a:rPr lang="es-CL" sz="4400" dirty="0" smtClean="0"/>
              <a:t>2021</a:t>
            </a:r>
          </a:p>
          <a:p>
            <a:pPr algn="just"/>
            <a:endParaRPr lang="es-CL" sz="4000" dirty="0"/>
          </a:p>
          <a:p>
            <a:pPr algn="just"/>
            <a:r>
              <a:rPr lang="es-CL" sz="6400" b="1" dirty="0" smtClean="0"/>
              <a:t>Plan Mascota Protegida</a:t>
            </a:r>
            <a:endParaRPr lang="es-CL" sz="6400" b="1" dirty="0"/>
          </a:p>
          <a:p>
            <a:pPr marL="400050" lvl="1" indent="0" algn="just">
              <a:buNone/>
            </a:pPr>
            <a:r>
              <a:rPr lang="es-CL" sz="5600" dirty="0" smtClean="0"/>
              <a:t>Consiste </a:t>
            </a:r>
            <a:r>
              <a:rPr lang="es-CL" sz="5600" dirty="0"/>
              <a:t>en </a:t>
            </a:r>
            <a:r>
              <a:rPr lang="es-CL" sz="5600" dirty="0" smtClean="0"/>
              <a:t>atención veterinaria integral </a:t>
            </a:r>
            <a:r>
              <a:rPr lang="es-CL" sz="5600" dirty="0"/>
              <a:t>con aplicación </a:t>
            </a:r>
            <a:r>
              <a:rPr lang="es-CL" sz="5600" dirty="0" smtClean="0"/>
              <a:t>de</a:t>
            </a:r>
          </a:p>
          <a:p>
            <a:pPr lvl="1" algn="just">
              <a:tabLst>
                <a:tab pos="263525" algn="l"/>
              </a:tabLst>
            </a:pPr>
            <a:r>
              <a:rPr lang="es-CL" sz="5200" dirty="0" smtClean="0"/>
              <a:t>vacunas </a:t>
            </a:r>
            <a:r>
              <a:rPr lang="es-CL" sz="5200" dirty="0"/>
              <a:t>antirrábica y séxtuple para </a:t>
            </a:r>
            <a:r>
              <a:rPr lang="es-CL" sz="5200" dirty="0" smtClean="0"/>
              <a:t>caninos  y felinos</a:t>
            </a:r>
          </a:p>
          <a:p>
            <a:pPr lvl="1" algn="just">
              <a:tabLst>
                <a:tab pos="263525" algn="l"/>
              </a:tabLst>
            </a:pPr>
            <a:r>
              <a:rPr lang="es-CL" sz="5200" dirty="0" smtClean="0"/>
              <a:t>antiparasitarios </a:t>
            </a:r>
            <a:r>
              <a:rPr lang="es-CL" sz="5200" dirty="0"/>
              <a:t>internos y </a:t>
            </a:r>
            <a:r>
              <a:rPr lang="es-CL" sz="5200" dirty="0" smtClean="0"/>
              <a:t>externos.</a:t>
            </a:r>
          </a:p>
          <a:p>
            <a:pPr lvl="1" algn="just"/>
            <a:r>
              <a:rPr lang="es-CL" sz="5200" dirty="0" smtClean="0"/>
              <a:t>la </a:t>
            </a:r>
            <a:r>
              <a:rPr lang="es-CL" sz="5200" dirty="0"/>
              <a:t>identificación de la mascota a través de implantación de microchip, considerado una vez por mascota, para un total de 2000 mascotas. </a:t>
            </a:r>
            <a:endParaRPr lang="es-CL" sz="5200" dirty="0" smtClean="0"/>
          </a:p>
          <a:p>
            <a:pPr algn="just"/>
            <a:endParaRPr lang="es-CL" sz="5600" dirty="0" smtClean="0"/>
          </a:p>
          <a:p>
            <a:pPr marL="400050" lvl="1" indent="0" algn="just">
              <a:buNone/>
            </a:pPr>
            <a:r>
              <a:rPr lang="es-CL" sz="5200" dirty="0" smtClean="0"/>
              <a:t>Este </a:t>
            </a:r>
            <a:r>
              <a:rPr lang="es-CL" sz="5200" dirty="0"/>
              <a:t>proyecto se ha desarrollado en la medida de que se ha contado con Médico Veterinario del Programa PVET, y bajo las condiciones de restricción debido a la pandemia, siendo retomado en el último cuatrimestre de 2020</a:t>
            </a:r>
            <a:r>
              <a:rPr lang="es-CL" sz="5200" dirty="0" smtClean="0"/>
              <a:t>.</a:t>
            </a:r>
            <a:endParaRPr lang="es-CL" sz="4400" dirty="0" smtClean="0"/>
          </a:p>
          <a:p>
            <a:pPr marL="400050" lvl="1" indent="0" algn="just">
              <a:buNone/>
            </a:pPr>
            <a:r>
              <a:rPr lang="es-CL" sz="4400" dirty="0" smtClean="0"/>
              <a:t>Monto </a:t>
            </a:r>
            <a:r>
              <a:rPr lang="es-CL" sz="4400" dirty="0"/>
              <a:t>Proyecto Plan Médico Veterinario: $16.000.000.-</a:t>
            </a:r>
          </a:p>
          <a:p>
            <a:pPr marL="400050" lvl="1" indent="0" algn="just">
              <a:buNone/>
            </a:pPr>
            <a:r>
              <a:rPr lang="es-CL" sz="4400" dirty="0"/>
              <a:t>Periodo de Ejecución del Proyecto: desde diciembre de </a:t>
            </a:r>
            <a:r>
              <a:rPr lang="es-CL" sz="4400" dirty="0" smtClean="0"/>
              <a:t>2019</a:t>
            </a:r>
          </a:p>
          <a:p>
            <a:pPr marL="400050" lvl="1" indent="0" algn="just">
              <a:buNone/>
            </a:pPr>
            <a:endParaRPr lang="es-CL" sz="4400" dirty="0"/>
          </a:p>
          <a:p>
            <a:pPr algn="just"/>
            <a:r>
              <a:rPr lang="es-CL" sz="6400" b="1" dirty="0"/>
              <a:t>Reglamento y Ordenanza Municipal; </a:t>
            </a:r>
            <a:r>
              <a:rPr lang="es-CL" sz="6400" dirty="0"/>
              <a:t>elaboración de propuesta de Ordenanza Local de Tenencia Responsable de Macotas y Animales de Compañía (art 7 de la Ley</a:t>
            </a:r>
            <a:r>
              <a:rPr lang="es-CL" sz="4800" dirty="0"/>
              <a:t>)</a:t>
            </a:r>
          </a:p>
          <a:p>
            <a:pPr marL="0" indent="0" algn="just">
              <a:buNone/>
            </a:pPr>
            <a:endParaRPr lang="es-CL" sz="4800" dirty="0"/>
          </a:p>
          <a:p>
            <a:pPr marL="0" indent="0" algn="just">
              <a:buNone/>
            </a:pPr>
            <a:endParaRPr lang="es-CL" sz="3700" b="1" dirty="0" smtClean="0"/>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342896"/>
            <a:ext cx="732575" cy="781848"/>
          </a:xfrm>
          <a:prstGeom prst="rect">
            <a:avLst/>
          </a:prstGeom>
          <a:noFill/>
          <a:ln>
            <a:noFill/>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414" t="23938" r="28622" b="24979"/>
          <a:stretch/>
        </p:blipFill>
        <p:spPr bwMode="auto">
          <a:xfrm>
            <a:off x="7799792" y="5960429"/>
            <a:ext cx="713719" cy="67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409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1186508" y="6525344"/>
            <a:ext cx="7291558" cy="2416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CL" sz="3200" b="1" dirty="0">
              <a:solidFill>
                <a:srgbClr val="0070C0"/>
              </a:solidFill>
              <a:latin typeface="Arial" pitchFamily="34" charset="0"/>
              <a:cs typeface="Arial" pitchFamily="34" charset="0"/>
            </a:endParaRPr>
          </a:p>
        </p:txBody>
      </p:sp>
      <p:sp>
        <p:nvSpPr>
          <p:cNvPr id="7" name="1 Título"/>
          <p:cNvSpPr>
            <a:spLocks noGrp="1"/>
          </p:cNvSpPr>
          <p:nvPr>
            <p:ph type="title"/>
          </p:nvPr>
        </p:nvSpPr>
        <p:spPr>
          <a:xfrm>
            <a:off x="1043608" y="274638"/>
            <a:ext cx="6925707" cy="1143000"/>
          </a:xfrm>
        </p:spPr>
        <p:txBody>
          <a:bodyPr>
            <a:normAutofit fontScale="90000"/>
          </a:bodyPr>
          <a:lstStyle/>
          <a:p>
            <a:r>
              <a:rPr lang="es-CL" sz="2400" b="1" dirty="0" smtClean="0">
                <a:solidFill>
                  <a:srgbClr val="008000"/>
                </a:solidFill>
              </a:rPr>
              <a:t>CERTIFICACIÓN AMBIENTAL EXCELENCIA SOBRESALIENTE</a:t>
            </a:r>
            <a:br>
              <a:rPr lang="es-CL" sz="2400" b="1" dirty="0" smtClean="0">
                <a:solidFill>
                  <a:srgbClr val="008000"/>
                </a:solidFill>
              </a:rPr>
            </a:br>
            <a:r>
              <a:rPr lang="es-CL" sz="2400" b="1" dirty="0" smtClean="0">
                <a:solidFill>
                  <a:srgbClr val="008000"/>
                </a:solidFill>
              </a:rPr>
              <a:t>AVANCE LÍNEAS ESTRATEGICAS PERIODO 2019-2021</a:t>
            </a:r>
            <a:endParaRPr lang="es-CL" sz="2400" b="1" dirty="0">
              <a:solidFill>
                <a:srgbClr val="008000"/>
              </a:solidFill>
            </a:endParaRPr>
          </a:p>
        </p:txBody>
      </p:sp>
      <p:sp>
        <p:nvSpPr>
          <p:cNvPr id="3" name="2 Marcador de contenido"/>
          <p:cNvSpPr>
            <a:spLocks noGrp="1"/>
          </p:cNvSpPr>
          <p:nvPr>
            <p:ph idx="1"/>
          </p:nvPr>
        </p:nvSpPr>
        <p:spPr>
          <a:xfrm>
            <a:off x="683010" y="1347972"/>
            <a:ext cx="7839151" cy="4961348"/>
          </a:xfrm>
        </p:spPr>
        <p:txBody>
          <a:bodyPr>
            <a:normAutofit/>
          </a:bodyPr>
          <a:lstStyle/>
          <a:p>
            <a:pPr marL="0" indent="0" algn="just">
              <a:buNone/>
            </a:pPr>
            <a:r>
              <a:rPr lang="es-CL" sz="1800" b="1" dirty="0" smtClean="0"/>
              <a:t>1.- Tenencia responsable de mascotas  y animales de compañía, Ley N° 21.020/2017</a:t>
            </a:r>
          </a:p>
          <a:p>
            <a:pPr marL="400050" lvl="1" indent="0" algn="just">
              <a:buNone/>
            </a:pPr>
            <a:endParaRPr lang="es-CL" sz="1900" dirty="0" smtClean="0"/>
          </a:p>
          <a:p>
            <a:pPr marL="400050" lvl="1" indent="0" algn="just">
              <a:buNone/>
            </a:pPr>
            <a:r>
              <a:rPr lang="es-CL" sz="1900" b="1" dirty="0" smtClean="0"/>
              <a:t>    </a:t>
            </a:r>
          </a:p>
          <a:p>
            <a:pPr marL="400050" lvl="1" indent="0" algn="just">
              <a:buNone/>
            </a:pPr>
            <a:endParaRPr lang="es-CL" sz="1900" b="1" dirty="0"/>
          </a:p>
          <a:p>
            <a:pPr marL="400050" lvl="1" indent="0" algn="just">
              <a:buNone/>
            </a:pPr>
            <a:endParaRPr lang="es-CL" sz="1900" b="1" dirty="0" smtClean="0"/>
          </a:p>
          <a:p>
            <a:pPr marL="400050" lvl="1" indent="0" algn="just">
              <a:buNone/>
            </a:pPr>
            <a:endParaRPr lang="es-CL" sz="1900" b="1" dirty="0" smtClean="0"/>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498956"/>
            <a:ext cx="804583" cy="697796"/>
          </a:xfrm>
          <a:prstGeom prst="rect">
            <a:avLst/>
          </a:prstGeom>
          <a:noFill/>
          <a:ln>
            <a:noFill/>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414" t="23938" r="28622" b="24979"/>
          <a:stretch/>
        </p:blipFill>
        <p:spPr bwMode="auto">
          <a:xfrm>
            <a:off x="7969315" y="5846471"/>
            <a:ext cx="713719" cy="67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Tabla"/>
          <p:cNvGraphicFramePr>
            <a:graphicFrameLocks noGrp="1"/>
          </p:cNvGraphicFramePr>
          <p:nvPr>
            <p:extLst>
              <p:ext uri="{D42A27DB-BD31-4B8C-83A1-F6EECF244321}">
                <p14:modId xmlns:p14="http://schemas.microsoft.com/office/powerpoint/2010/main" val="478963459"/>
              </p:ext>
            </p:extLst>
          </p:nvPr>
        </p:nvGraphicFramePr>
        <p:xfrm>
          <a:off x="1835696" y="2204864"/>
          <a:ext cx="5112568" cy="2011680"/>
        </p:xfrm>
        <a:graphic>
          <a:graphicData uri="http://schemas.openxmlformats.org/drawingml/2006/table">
            <a:tbl>
              <a:tblPr firstRow="1" bandRow="1">
                <a:tableStyleId>{5C22544A-7EE6-4342-B048-85BDC9FD1C3A}</a:tableStyleId>
              </a:tblPr>
              <a:tblGrid>
                <a:gridCol w="3355123">
                  <a:extLst>
                    <a:ext uri="{9D8B030D-6E8A-4147-A177-3AD203B41FA5}">
                      <a16:colId xmlns="" xmlns:a16="http://schemas.microsoft.com/office/drawing/2014/main" val="20000"/>
                    </a:ext>
                  </a:extLst>
                </a:gridCol>
                <a:gridCol w="1757445">
                  <a:extLst>
                    <a:ext uri="{9D8B030D-6E8A-4147-A177-3AD203B41FA5}">
                      <a16:colId xmlns="" xmlns:a16="http://schemas.microsoft.com/office/drawing/2014/main" val="20001"/>
                    </a:ext>
                  </a:extLst>
                </a:gridCol>
              </a:tblGrid>
              <a:tr h="185420">
                <a:tc gridSpan="2">
                  <a:txBody>
                    <a:bodyPr/>
                    <a:lstStyle/>
                    <a:p>
                      <a:pPr algn="ctr"/>
                      <a:r>
                        <a:rPr lang="es-CL" sz="1600" dirty="0" smtClean="0">
                          <a:solidFill>
                            <a:schemeClr val="tx1"/>
                          </a:solidFill>
                        </a:rPr>
                        <a:t>EJECUCIÓN DE PROCEDIMIENTOS 2015-2021</a:t>
                      </a:r>
                      <a:endParaRPr lang="es-CL" sz="1600" dirty="0">
                        <a:solidFill>
                          <a:schemeClr val="tx1"/>
                        </a:solidFill>
                      </a:endParaRPr>
                    </a:p>
                  </a:txBody>
                  <a:tcPr anchor="ctr">
                    <a:solidFill>
                      <a:schemeClr val="accent3">
                        <a:lumMod val="60000"/>
                        <a:lumOff val="40000"/>
                      </a:schemeClr>
                    </a:solidFill>
                  </a:tcPr>
                </a:tc>
                <a:tc hMerge="1">
                  <a:txBody>
                    <a:bodyPr/>
                    <a:lstStyle/>
                    <a:p>
                      <a:pPr algn="ctr"/>
                      <a:endParaRPr lang="es-CL" dirty="0"/>
                    </a:p>
                  </a:txBody>
                  <a:tcPr anchor="ctr">
                    <a:solidFill>
                      <a:schemeClr val="accent3">
                        <a:lumMod val="60000"/>
                        <a:lumOff val="40000"/>
                      </a:schemeClr>
                    </a:solidFill>
                  </a:tcPr>
                </a:tc>
                <a:extLst>
                  <a:ext uri="{0D108BD9-81ED-4DB2-BD59-A6C34878D82A}">
                    <a16:rowId xmlns="" xmlns:a16="http://schemas.microsoft.com/office/drawing/2014/main" val="10000"/>
                  </a:ext>
                </a:extLst>
              </a:tr>
              <a:tr h="282312">
                <a:tc gridSpan="2">
                  <a:txBody>
                    <a:bodyPr/>
                    <a:lstStyle/>
                    <a:p>
                      <a:pPr algn="ctr"/>
                      <a:r>
                        <a:rPr lang="es-CL" sz="1600" b="1" dirty="0" smtClean="0"/>
                        <a:t>Perros</a:t>
                      </a:r>
                      <a:r>
                        <a:rPr lang="es-CL" sz="1600" b="1" baseline="0" dirty="0" smtClean="0"/>
                        <a:t> y Gatos</a:t>
                      </a:r>
                      <a:endParaRPr lang="es-CL" sz="1600" b="1" dirty="0"/>
                    </a:p>
                  </a:txBody>
                  <a:tcPr anchor="ctr">
                    <a:solidFill>
                      <a:schemeClr val="accent3">
                        <a:lumMod val="60000"/>
                        <a:lumOff val="40000"/>
                      </a:schemeClr>
                    </a:solidFill>
                  </a:tcPr>
                </a:tc>
                <a:tc hMerge="1">
                  <a:txBody>
                    <a:bodyPr/>
                    <a:lstStyle/>
                    <a:p>
                      <a:pPr algn="ctr"/>
                      <a:endParaRPr lang="es-CL" sz="1600" b="1" dirty="0" smtClean="0"/>
                    </a:p>
                  </a:txBody>
                  <a:tcPr anchor="ctr">
                    <a:solidFill>
                      <a:schemeClr val="accent3">
                        <a:lumMod val="60000"/>
                        <a:lumOff val="40000"/>
                      </a:schemeClr>
                    </a:solidFill>
                  </a:tcPr>
                </a:tc>
                <a:extLst>
                  <a:ext uri="{0D108BD9-81ED-4DB2-BD59-A6C34878D82A}">
                    <a16:rowId xmlns="" xmlns:a16="http://schemas.microsoft.com/office/drawing/2014/main" val="10001"/>
                  </a:ext>
                </a:extLst>
              </a:tr>
              <a:tr h="185420">
                <a:tc>
                  <a:txBody>
                    <a:bodyPr/>
                    <a:lstStyle/>
                    <a:p>
                      <a:pPr algn="ctr"/>
                      <a:r>
                        <a:rPr lang="es-CL" sz="1400" dirty="0" smtClean="0"/>
                        <a:t>Esterilizaciones </a:t>
                      </a:r>
                      <a:endParaRPr lang="es-CL" sz="1100" dirty="0"/>
                    </a:p>
                  </a:txBody>
                  <a:tcPr>
                    <a:solidFill>
                      <a:schemeClr val="accent3">
                        <a:lumMod val="60000"/>
                        <a:lumOff val="40000"/>
                      </a:schemeClr>
                    </a:solidFill>
                  </a:tcPr>
                </a:tc>
                <a:tc>
                  <a:txBody>
                    <a:bodyPr/>
                    <a:lstStyle/>
                    <a:p>
                      <a:pPr algn="ctr"/>
                      <a:r>
                        <a:rPr lang="es-CL" sz="1600" dirty="0" smtClean="0"/>
                        <a:t>3990</a:t>
                      </a:r>
                      <a:endParaRPr lang="es-CL" sz="1600" dirty="0"/>
                    </a:p>
                  </a:txBody>
                  <a:tcPr anchor="ctr">
                    <a:solidFill>
                      <a:schemeClr val="accent3">
                        <a:lumMod val="60000"/>
                        <a:lumOff val="40000"/>
                      </a:schemeClr>
                    </a:solidFill>
                  </a:tcPr>
                </a:tc>
                <a:extLst>
                  <a:ext uri="{0D108BD9-81ED-4DB2-BD59-A6C34878D82A}">
                    <a16:rowId xmlns="" xmlns:a16="http://schemas.microsoft.com/office/drawing/2014/main" val="10003"/>
                  </a:ext>
                </a:extLst>
              </a:tr>
              <a:tr h="185420">
                <a:tc>
                  <a:txBody>
                    <a:bodyPr/>
                    <a:lstStyle/>
                    <a:p>
                      <a:pPr algn="ctr"/>
                      <a:r>
                        <a:rPr lang="es-CL" sz="1400" dirty="0" smtClean="0"/>
                        <a:t>Instalación de microchip</a:t>
                      </a:r>
                      <a:endParaRPr lang="es-CL" sz="1400" dirty="0"/>
                    </a:p>
                  </a:txBody>
                  <a:tcPr>
                    <a:solidFill>
                      <a:schemeClr val="accent3">
                        <a:lumMod val="60000"/>
                        <a:lumOff val="40000"/>
                      </a:schemeClr>
                    </a:solidFill>
                  </a:tcPr>
                </a:tc>
                <a:tc>
                  <a:txBody>
                    <a:bodyPr/>
                    <a:lstStyle/>
                    <a:p>
                      <a:pPr algn="ctr"/>
                      <a:r>
                        <a:rPr lang="es-CL" sz="1600" dirty="0" smtClean="0"/>
                        <a:t>4040</a:t>
                      </a:r>
                      <a:endParaRPr lang="es-CL" sz="1600" dirty="0"/>
                    </a:p>
                  </a:txBody>
                  <a:tcPr anchor="ctr">
                    <a:solidFill>
                      <a:schemeClr val="accent3">
                        <a:lumMod val="60000"/>
                        <a:lumOff val="40000"/>
                      </a:schemeClr>
                    </a:solidFill>
                  </a:tcPr>
                </a:tc>
                <a:extLst>
                  <a:ext uri="{0D108BD9-81ED-4DB2-BD59-A6C34878D82A}">
                    <a16:rowId xmlns="" xmlns:a16="http://schemas.microsoft.com/office/drawing/2014/main" val="10004"/>
                  </a:ext>
                </a:extLst>
              </a:tr>
              <a:tr h="185420">
                <a:tc>
                  <a:txBody>
                    <a:bodyPr/>
                    <a:lstStyle/>
                    <a:p>
                      <a:pPr algn="ctr"/>
                      <a:r>
                        <a:rPr lang="es-CL" sz="1400" dirty="0" smtClean="0"/>
                        <a:t>Vacuna antirrábica</a:t>
                      </a:r>
                      <a:endParaRPr lang="es-CL" sz="1400" dirty="0"/>
                    </a:p>
                  </a:txBody>
                  <a:tcPr>
                    <a:solidFill>
                      <a:schemeClr val="accent3">
                        <a:lumMod val="60000"/>
                        <a:lumOff val="40000"/>
                      </a:schemeClr>
                    </a:solidFill>
                  </a:tcPr>
                </a:tc>
                <a:tc>
                  <a:txBody>
                    <a:bodyPr/>
                    <a:lstStyle/>
                    <a:p>
                      <a:pPr algn="ctr"/>
                      <a:r>
                        <a:rPr lang="es-CL" sz="1600" dirty="0" smtClean="0"/>
                        <a:t>1129</a:t>
                      </a:r>
                      <a:endParaRPr lang="es-CL" sz="1600" dirty="0"/>
                    </a:p>
                  </a:txBody>
                  <a:tcPr anchor="ctr">
                    <a:solidFill>
                      <a:schemeClr val="accent3">
                        <a:lumMod val="60000"/>
                        <a:lumOff val="40000"/>
                      </a:schemeClr>
                    </a:solidFill>
                  </a:tcPr>
                </a:tc>
              </a:tr>
              <a:tr h="185420">
                <a:tc>
                  <a:txBody>
                    <a:bodyPr/>
                    <a:lstStyle/>
                    <a:p>
                      <a:pPr algn="ctr"/>
                      <a:r>
                        <a:rPr lang="es-CL" sz="1400" dirty="0" smtClean="0"/>
                        <a:t>Vacuna SEXTUPLE y TRIPLE felina</a:t>
                      </a:r>
                      <a:endParaRPr lang="es-CL" sz="1400" dirty="0"/>
                    </a:p>
                  </a:txBody>
                  <a:tcPr>
                    <a:solidFill>
                      <a:schemeClr val="accent3">
                        <a:lumMod val="60000"/>
                        <a:lumOff val="40000"/>
                      </a:schemeClr>
                    </a:solidFill>
                  </a:tcPr>
                </a:tc>
                <a:tc>
                  <a:txBody>
                    <a:bodyPr/>
                    <a:lstStyle/>
                    <a:p>
                      <a:pPr algn="ctr"/>
                      <a:r>
                        <a:rPr lang="es-CL" sz="1600" dirty="0" smtClean="0"/>
                        <a:t>1129</a:t>
                      </a:r>
                      <a:endParaRPr lang="es-CL" sz="1600" dirty="0"/>
                    </a:p>
                  </a:txBody>
                  <a:tcPr anchor="ctr">
                    <a:solidFill>
                      <a:schemeClr val="accent3">
                        <a:lumMod val="60000"/>
                        <a:lumOff val="40000"/>
                      </a:schemeClr>
                    </a:solid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522050928"/>
              </p:ext>
            </p:extLst>
          </p:nvPr>
        </p:nvGraphicFramePr>
        <p:xfrm>
          <a:off x="1835696" y="4509507"/>
          <a:ext cx="5184576" cy="1600200"/>
        </p:xfrm>
        <a:graphic>
          <a:graphicData uri="http://schemas.openxmlformats.org/drawingml/2006/table">
            <a:tbl>
              <a:tblPr firstRow="1" bandRow="1">
                <a:tableStyleId>{5C22544A-7EE6-4342-B048-85BDC9FD1C3A}</a:tableStyleId>
              </a:tblPr>
              <a:tblGrid>
                <a:gridCol w="2603496">
                  <a:extLst>
                    <a:ext uri="{9D8B030D-6E8A-4147-A177-3AD203B41FA5}">
                      <a16:colId xmlns="" xmlns:a16="http://schemas.microsoft.com/office/drawing/2014/main" val="20000"/>
                    </a:ext>
                  </a:extLst>
                </a:gridCol>
                <a:gridCol w="816883"/>
                <a:gridCol w="900101">
                  <a:extLst>
                    <a:ext uri="{9D8B030D-6E8A-4147-A177-3AD203B41FA5}">
                      <a16:colId xmlns="" xmlns:a16="http://schemas.microsoft.com/office/drawing/2014/main" val="20001"/>
                    </a:ext>
                  </a:extLst>
                </a:gridCol>
                <a:gridCol w="864096"/>
              </a:tblGrid>
              <a:tr h="185420">
                <a:tc gridSpan="4">
                  <a:txBody>
                    <a:bodyPr/>
                    <a:lstStyle/>
                    <a:p>
                      <a:pPr algn="ctr"/>
                      <a:r>
                        <a:rPr lang="es-CL" sz="1600" dirty="0" smtClean="0">
                          <a:solidFill>
                            <a:schemeClr val="tx1"/>
                          </a:solidFill>
                        </a:rPr>
                        <a:t>PROCEDIMIENTOS</a:t>
                      </a:r>
                      <a:r>
                        <a:rPr lang="es-CL" sz="1600" baseline="0" dirty="0" smtClean="0">
                          <a:solidFill>
                            <a:schemeClr val="tx1"/>
                          </a:solidFill>
                        </a:rPr>
                        <a:t> DE DENUNCIAS</a:t>
                      </a:r>
                      <a:r>
                        <a:rPr lang="es-CL" sz="1600" dirty="0" smtClean="0">
                          <a:solidFill>
                            <a:schemeClr val="tx1"/>
                          </a:solidFill>
                        </a:rPr>
                        <a:t> 2019-2021</a:t>
                      </a:r>
                      <a:endParaRPr lang="es-CL" sz="1600" dirty="0">
                        <a:solidFill>
                          <a:schemeClr val="tx1"/>
                        </a:solidFill>
                      </a:endParaRPr>
                    </a:p>
                  </a:txBody>
                  <a:tcPr anchor="ctr">
                    <a:solidFill>
                      <a:schemeClr val="accent6">
                        <a:lumMod val="60000"/>
                        <a:lumOff val="40000"/>
                      </a:schemeClr>
                    </a:solidFill>
                  </a:tcPr>
                </a:tc>
                <a:tc hMerge="1">
                  <a:txBody>
                    <a:bodyPr/>
                    <a:lstStyle/>
                    <a:p>
                      <a:endParaRPr lang="es-CL"/>
                    </a:p>
                  </a:txBody>
                  <a:tcPr/>
                </a:tc>
                <a:tc hMerge="1">
                  <a:txBody>
                    <a:bodyPr/>
                    <a:lstStyle/>
                    <a:p>
                      <a:pPr algn="ctr"/>
                      <a:endParaRPr lang="es-CL" dirty="0"/>
                    </a:p>
                  </a:txBody>
                  <a:tcPr anchor="ctr">
                    <a:solidFill>
                      <a:schemeClr val="accent3">
                        <a:lumMod val="60000"/>
                        <a:lumOff val="40000"/>
                      </a:schemeClr>
                    </a:solidFill>
                  </a:tcPr>
                </a:tc>
                <a:tc hMerge="1">
                  <a:txBody>
                    <a:bodyPr/>
                    <a:lstStyle/>
                    <a:p>
                      <a:pPr algn="ctr"/>
                      <a:endParaRPr lang="es-CL" sz="1600" dirty="0">
                        <a:solidFill>
                          <a:schemeClr val="tx1"/>
                        </a:solidFill>
                      </a:endParaRPr>
                    </a:p>
                  </a:txBody>
                  <a:tcPr anchor="ctr">
                    <a:solidFill>
                      <a:schemeClr val="accent6">
                        <a:lumMod val="60000"/>
                        <a:lumOff val="40000"/>
                      </a:schemeClr>
                    </a:solidFill>
                  </a:tcPr>
                </a:tc>
                <a:extLst>
                  <a:ext uri="{0D108BD9-81ED-4DB2-BD59-A6C34878D82A}">
                    <a16:rowId xmlns="" xmlns:a16="http://schemas.microsoft.com/office/drawing/2014/main" val="10000"/>
                  </a:ext>
                </a:extLst>
              </a:tr>
              <a:tr h="185420">
                <a:tc>
                  <a:txBody>
                    <a:bodyPr/>
                    <a:lstStyle/>
                    <a:p>
                      <a:pPr algn="ctr"/>
                      <a:r>
                        <a:rPr lang="es-CL" sz="1400" dirty="0" smtClean="0"/>
                        <a:t>ORIGEN</a:t>
                      </a:r>
                      <a:endParaRPr lang="es-CL" sz="1400" dirty="0"/>
                    </a:p>
                  </a:txBody>
                  <a:tcPr>
                    <a:solidFill>
                      <a:schemeClr val="accent6">
                        <a:lumMod val="60000"/>
                        <a:lumOff val="40000"/>
                      </a:schemeClr>
                    </a:solidFill>
                  </a:tcPr>
                </a:tc>
                <a:tc>
                  <a:txBody>
                    <a:bodyPr/>
                    <a:lstStyle/>
                    <a:p>
                      <a:pPr algn="ctr"/>
                      <a:r>
                        <a:rPr lang="es-CL" sz="1600" dirty="0" smtClean="0"/>
                        <a:t>2019</a:t>
                      </a:r>
                      <a:endParaRPr lang="es-CL" sz="1600" dirty="0"/>
                    </a:p>
                  </a:txBody>
                  <a:tcPr anchor="ctr">
                    <a:solidFill>
                      <a:schemeClr val="accent6">
                        <a:lumMod val="60000"/>
                        <a:lumOff val="40000"/>
                      </a:schemeClr>
                    </a:solidFill>
                  </a:tcPr>
                </a:tc>
                <a:tc>
                  <a:txBody>
                    <a:bodyPr/>
                    <a:lstStyle/>
                    <a:p>
                      <a:pPr algn="ctr"/>
                      <a:r>
                        <a:rPr lang="es-CL" sz="1600" dirty="0" smtClean="0"/>
                        <a:t>2020</a:t>
                      </a:r>
                      <a:endParaRPr lang="es-CL" sz="1600" dirty="0"/>
                    </a:p>
                  </a:txBody>
                  <a:tcPr anchor="ctr">
                    <a:solidFill>
                      <a:schemeClr val="accent6">
                        <a:lumMod val="60000"/>
                        <a:lumOff val="40000"/>
                      </a:schemeClr>
                    </a:solidFill>
                  </a:tcPr>
                </a:tc>
                <a:tc>
                  <a:txBody>
                    <a:bodyPr/>
                    <a:lstStyle/>
                    <a:p>
                      <a:pPr algn="ctr"/>
                      <a:r>
                        <a:rPr lang="es-CL" sz="1600" dirty="0" smtClean="0"/>
                        <a:t>2021</a:t>
                      </a:r>
                      <a:endParaRPr lang="es-CL" sz="1600" dirty="0"/>
                    </a:p>
                  </a:txBody>
                  <a:tcPr anchor="ctr">
                    <a:solidFill>
                      <a:schemeClr val="accent6">
                        <a:lumMod val="60000"/>
                        <a:lumOff val="40000"/>
                      </a:schemeClr>
                    </a:solidFill>
                  </a:tcPr>
                </a:tc>
              </a:tr>
              <a:tr h="185420">
                <a:tc>
                  <a:txBody>
                    <a:bodyPr/>
                    <a:lstStyle/>
                    <a:p>
                      <a:pPr algn="ctr"/>
                      <a:r>
                        <a:rPr lang="es-CL" sz="1200" dirty="0" smtClean="0"/>
                        <a:t>TENENCIA RESPONSABLE</a:t>
                      </a:r>
                      <a:endParaRPr lang="es-CL" sz="1200" dirty="0"/>
                    </a:p>
                  </a:txBody>
                  <a:tcPr>
                    <a:solidFill>
                      <a:schemeClr val="accent6">
                        <a:lumMod val="60000"/>
                        <a:lumOff val="40000"/>
                      </a:schemeClr>
                    </a:solidFill>
                  </a:tcPr>
                </a:tc>
                <a:tc>
                  <a:txBody>
                    <a:bodyPr/>
                    <a:lstStyle/>
                    <a:p>
                      <a:pPr algn="ctr"/>
                      <a:r>
                        <a:rPr lang="es-CL" sz="1600" dirty="0" smtClean="0"/>
                        <a:t>43</a:t>
                      </a:r>
                      <a:endParaRPr lang="es-CL" sz="1600" dirty="0"/>
                    </a:p>
                  </a:txBody>
                  <a:tcPr anchor="ctr">
                    <a:solidFill>
                      <a:schemeClr val="accent6">
                        <a:lumMod val="60000"/>
                        <a:lumOff val="40000"/>
                      </a:schemeClr>
                    </a:solidFill>
                  </a:tcPr>
                </a:tc>
                <a:tc>
                  <a:txBody>
                    <a:bodyPr/>
                    <a:lstStyle/>
                    <a:p>
                      <a:pPr algn="ctr"/>
                      <a:r>
                        <a:rPr lang="es-CL" sz="1600" dirty="0" smtClean="0"/>
                        <a:t>39</a:t>
                      </a:r>
                      <a:endParaRPr lang="es-CL" sz="1600" dirty="0"/>
                    </a:p>
                  </a:txBody>
                  <a:tcPr anchor="ctr">
                    <a:solidFill>
                      <a:schemeClr val="accent6">
                        <a:lumMod val="60000"/>
                        <a:lumOff val="40000"/>
                      </a:schemeClr>
                    </a:solidFill>
                  </a:tcPr>
                </a:tc>
                <a:tc>
                  <a:txBody>
                    <a:bodyPr/>
                    <a:lstStyle/>
                    <a:p>
                      <a:pPr algn="ctr"/>
                      <a:r>
                        <a:rPr lang="es-CL" sz="1600" dirty="0" smtClean="0"/>
                        <a:t>1</a:t>
                      </a:r>
                      <a:endParaRPr lang="es-CL" sz="1600" dirty="0"/>
                    </a:p>
                  </a:txBody>
                  <a:tcPr anchor="ctr">
                    <a:solidFill>
                      <a:schemeClr val="accent6">
                        <a:lumMod val="60000"/>
                        <a:lumOff val="40000"/>
                      </a:schemeClr>
                    </a:solidFill>
                  </a:tcPr>
                </a:tc>
                <a:extLst>
                  <a:ext uri="{0D108BD9-81ED-4DB2-BD59-A6C34878D82A}">
                    <a16:rowId xmlns="" xmlns:a16="http://schemas.microsoft.com/office/drawing/2014/main" val="10003"/>
                  </a:ext>
                </a:extLst>
              </a:tr>
              <a:tr h="185420">
                <a:tc>
                  <a:txBody>
                    <a:bodyPr/>
                    <a:lstStyle/>
                    <a:p>
                      <a:pPr algn="ctr"/>
                      <a:r>
                        <a:rPr lang="es-CL" sz="1400" dirty="0" smtClean="0"/>
                        <a:t>ATENCIÓN</a:t>
                      </a:r>
                      <a:r>
                        <a:rPr lang="es-CL" sz="1400" baseline="0" dirty="0" smtClean="0"/>
                        <a:t> URGENCIA HFL</a:t>
                      </a:r>
                      <a:r>
                        <a:rPr lang="es-CL" sz="1400" dirty="0" smtClean="0"/>
                        <a:t>                   </a:t>
                      </a:r>
                      <a:r>
                        <a:rPr lang="es-CL" sz="900" dirty="0" smtClean="0"/>
                        <a:t>POR MORDEDURAS DE PERROS O GATOS</a:t>
                      </a:r>
                      <a:endParaRPr lang="es-CL" sz="1400" dirty="0"/>
                    </a:p>
                  </a:txBody>
                  <a:tcPr>
                    <a:solidFill>
                      <a:schemeClr val="accent6">
                        <a:lumMod val="60000"/>
                        <a:lumOff val="40000"/>
                      </a:schemeClr>
                    </a:solidFill>
                  </a:tcPr>
                </a:tc>
                <a:tc>
                  <a:txBody>
                    <a:bodyPr/>
                    <a:lstStyle/>
                    <a:p>
                      <a:pPr algn="ctr"/>
                      <a:r>
                        <a:rPr lang="es-CL" sz="1600" dirty="0" smtClean="0"/>
                        <a:t>73</a:t>
                      </a:r>
                      <a:endParaRPr lang="es-CL" sz="1600" dirty="0"/>
                    </a:p>
                  </a:txBody>
                  <a:tcPr anchor="ctr">
                    <a:solidFill>
                      <a:schemeClr val="accent6">
                        <a:lumMod val="60000"/>
                        <a:lumOff val="40000"/>
                      </a:schemeClr>
                    </a:solidFill>
                  </a:tcPr>
                </a:tc>
                <a:tc>
                  <a:txBody>
                    <a:bodyPr/>
                    <a:lstStyle/>
                    <a:p>
                      <a:pPr algn="ctr"/>
                      <a:r>
                        <a:rPr lang="es-CL" sz="1100" dirty="0" smtClean="0"/>
                        <a:t>No</a:t>
                      </a:r>
                      <a:r>
                        <a:rPr lang="es-CL" sz="1100" baseline="0" dirty="0" smtClean="0"/>
                        <a:t> hay registros disponibles</a:t>
                      </a:r>
                      <a:endParaRPr lang="es-CL" sz="1100" dirty="0"/>
                    </a:p>
                  </a:txBody>
                  <a:tcPr anchor="ctr">
                    <a:solidFill>
                      <a:schemeClr val="accent6">
                        <a:lumMod val="60000"/>
                        <a:lumOff val="40000"/>
                      </a:schemeClr>
                    </a:solidFill>
                  </a:tcPr>
                </a:tc>
                <a:tc>
                  <a:txBody>
                    <a:bodyPr/>
                    <a:lstStyle/>
                    <a:p>
                      <a:pPr algn="ctr"/>
                      <a:r>
                        <a:rPr lang="es-CL" sz="1600" dirty="0" smtClean="0"/>
                        <a:t>1</a:t>
                      </a:r>
                      <a:endParaRPr lang="es-CL" sz="1600" dirty="0"/>
                    </a:p>
                  </a:txBody>
                  <a:tcPr anchor="ctr">
                    <a:solidFill>
                      <a:schemeClr val="accent6">
                        <a:lumMod val="60000"/>
                        <a:lumOff val="4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2355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4808862" y="764704"/>
            <a:ext cx="3888432"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CL" sz="3200" b="1" dirty="0">
              <a:solidFill>
                <a:srgbClr val="0070C0"/>
              </a:solidFill>
              <a:latin typeface="Arial" pitchFamily="34" charset="0"/>
              <a:cs typeface="Arial" pitchFamily="34" charset="0"/>
            </a:endParaRPr>
          </a:p>
        </p:txBody>
      </p:sp>
      <p:sp>
        <p:nvSpPr>
          <p:cNvPr id="7" name="1 Título"/>
          <p:cNvSpPr>
            <a:spLocks noGrp="1"/>
          </p:cNvSpPr>
          <p:nvPr>
            <p:ph type="title"/>
          </p:nvPr>
        </p:nvSpPr>
        <p:spPr>
          <a:xfrm>
            <a:off x="971600" y="274638"/>
            <a:ext cx="7056784" cy="1143000"/>
          </a:xfrm>
        </p:spPr>
        <p:txBody>
          <a:bodyPr>
            <a:normAutofit fontScale="90000"/>
          </a:bodyPr>
          <a:lstStyle/>
          <a:p>
            <a:r>
              <a:rPr lang="es-CL" sz="2400" b="1" dirty="0" smtClean="0">
                <a:solidFill>
                  <a:srgbClr val="008000"/>
                </a:solidFill>
              </a:rPr>
              <a:t>CERTIFICACIÓN AMBIENTAL EXCELENCIA SOBRESALIENTE</a:t>
            </a:r>
            <a:br>
              <a:rPr lang="es-CL" sz="2400" b="1" dirty="0" smtClean="0">
                <a:solidFill>
                  <a:srgbClr val="008000"/>
                </a:solidFill>
              </a:rPr>
            </a:br>
            <a:r>
              <a:rPr lang="es-CL" sz="2400" b="1" dirty="0" smtClean="0">
                <a:solidFill>
                  <a:srgbClr val="008000"/>
                </a:solidFill>
              </a:rPr>
              <a:t>AVANCE LÍNEAS ESTRATEGICAS PERIODO 2019-2021</a:t>
            </a:r>
            <a:endParaRPr lang="es-CL" sz="2400" b="1" dirty="0">
              <a:solidFill>
                <a:srgbClr val="008000"/>
              </a:solidFill>
            </a:endParaRPr>
          </a:p>
        </p:txBody>
      </p:sp>
      <p:sp>
        <p:nvSpPr>
          <p:cNvPr id="3" name="2 Marcador de contenido"/>
          <p:cNvSpPr>
            <a:spLocks noGrp="1"/>
          </p:cNvSpPr>
          <p:nvPr>
            <p:ph idx="1"/>
          </p:nvPr>
        </p:nvSpPr>
        <p:spPr>
          <a:xfrm>
            <a:off x="656636" y="1422435"/>
            <a:ext cx="8040658" cy="5050180"/>
          </a:xfrm>
        </p:spPr>
        <p:txBody>
          <a:bodyPr>
            <a:normAutofit fontScale="85000" lnSpcReduction="10000"/>
          </a:bodyPr>
          <a:lstStyle/>
          <a:p>
            <a:pPr marL="0" indent="0" algn="just">
              <a:buNone/>
            </a:pPr>
            <a:r>
              <a:rPr lang="es-CL" sz="1800" b="1" dirty="0" smtClean="0"/>
              <a:t>2.- Fortalecimiento  en la Gestión Integral de Residuos Comunales y Municipales</a:t>
            </a:r>
          </a:p>
          <a:p>
            <a:pPr marL="857250" lvl="1" indent="-457200" algn="just">
              <a:buFont typeface="+mj-lt"/>
              <a:buAutoNum type="alphaUcPeriod"/>
            </a:pPr>
            <a:r>
              <a:rPr lang="es-CL" sz="2200" b="1" dirty="0" smtClean="0"/>
              <a:t>Educación</a:t>
            </a:r>
          </a:p>
          <a:p>
            <a:pPr lvl="2" indent="-342900">
              <a:buFont typeface="+mj-lt"/>
              <a:buAutoNum type="arabicPeriod"/>
            </a:pPr>
            <a:r>
              <a:rPr lang="es-CL" sz="1400" dirty="0" smtClean="0"/>
              <a:t>Talleres de fomento del reciclaje a nivel institucional, Unidades Educativas y participación ciudadana, presencial  y /o video conferencia.</a:t>
            </a:r>
            <a:endParaRPr lang="es-CL" sz="1400" dirty="0"/>
          </a:p>
          <a:p>
            <a:pPr lvl="2" indent="-342900" algn="just">
              <a:buFont typeface="+mj-lt"/>
              <a:buAutoNum type="arabicPeriod"/>
            </a:pPr>
            <a:r>
              <a:rPr lang="es-CL" sz="1400" dirty="0" smtClean="0"/>
              <a:t>Elaboración y difusión de Instructivo de  disposición  temporal de EPP desechables – COVID 19, socialización vía email a todos los funcionarios municipales .</a:t>
            </a:r>
          </a:p>
          <a:p>
            <a:pPr marL="800100" lvl="1" indent="-457200" algn="just">
              <a:buFont typeface="+mj-lt"/>
              <a:buAutoNum type="alphaUcPeriod"/>
            </a:pPr>
            <a:r>
              <a:rPr lang="es-CL" sz="2000" b="1" dirty="0" smtClean="0"/>
              <a:t>Difusión y Promoción</a:t>
            </a:r>
            <a:endParaRPr lang="es-CL" sz="1200" dirty="0" smtClean="0"/>
          </a:p>
          <a:p>
            <a:pPr lvl="2" indent="-342900" algn="just">
              <a:buFont typeface="+mj-lt"/>
              <a:buAutoNum type="arabicPeriod"/>
            </a:pPr>
            <a:r>
              <a:rPr lang="es-CL" sz="1700" b="1" u="sng" dirty="0" smtClean="0"/>
              <a:t>Difusión; </a:t>
            </a:r>
            <a:endParaRPr lang="es-CL" sz="1700" b="1" u="sng" dirty="0"/>
          </a:p>
          <a:p>
            <a:pPr lvl="3" indent="-342900" algn="just">
              <a:buFont typeface="+mj-lt"/>
              <a:buAutoNum type="alphaLcPeriod"/>
            </a:pPr>
            <a:r>
              <a:rPr lang="es-CL" sz="1700" dirty="0"/>
              <a:t>I</a:t>
            </a:r>
            <a:r>
              <a:rPr lang="es-CL" sz="1700" dirty="0" smtClean="0"/>
              <a:t>nstalación de letreros fomentado el uso responsable de los </a:t>
            </a:r>
            <a:r>
              <a:rPr lang="es-CL" sz="1700" dirty="0"/>
              <a:t>espacios </a:t>
            </a:r>
            <a:r>
              <a:rPr lang="es-CL" sz="1700" dirty="0" smtClean="0"/>
              <a:t>públicos</a:t>
            </a:r>
            <a:r>
              <a:rPr lang="es-CL" sz="1700" dirty="0"/>
              <a:t>.</a:t>
            </a:r>
            <a:r>
              <a:rPr lang="es-CL" sz="1700" dirty="0" smtClean="0"/>
              <a:t> </a:t>
            </a:r>
          </a:p>
          <a:p>
            <a:pPr lvl="3" indent="-342900" algn="just">
              <a:buFont typeface="+mj-lt"/>
              <a:buAutoNum type="alphaLcPeriod"/>
            </a:pPr>
            <a:r>
              <a:rPr lang="es-CL" sz="1700" dirty="0"/>
              <a:t>P</a:t>
            </a:r>
            <a:r>
              <a:rPr lang="es-CL" sz="1700" dirty="0" smtClean="0"/>
              <a:t>rograma radial comunal; con una programación sobre </a:t>
            </a:r>
            <a:r>
              <a:rPr lang="es-CL" sz="1700" dirty="0"/>
              <a:t>materias relacionadas con el medio </a:t>
            </a:r>
            <a:r>
              <a:rPr lang="es-CL" sz="1700" dirty="0" smtClean="0"/>
              <a:t>ambiente (ubicación y manejo adecuado de jaulas  para PET1 y campanas para vidrio, recolección de residuos voluminosos).</a:t>
            </a:r>
          </a:p>
          <a:p>
            <a:pPr lvl="3" indent="-342900" algn="just">
              <a:buFont typeface="+mj-lt"/>
              <a:buAutoNum type="alphaLcPeriod"/>
            </a:pPr>
            <a:r>
              <a:rPr lang="es-CL" sz="1700" dirty="0"/>
              <a:t>P</a:t>
            </a:r>
            <a:r>
              <a:rPr lang="es-CL" sz="1700" dirty="0" smtClean="0"/>
              <a:t>agina </a:t>
            </a:r>
            <a:r>
              <a:rPr lang="es-CL" sz="1700" dirty="0"/>
              <a:t>web </a:t>
            </a:r>
            <a:r>
              <a:rPr lang="es-CL" sz="1700" dirty="0" smtClean="0"/>
              <a:t>institucional, por </a:t>
            </a:r>
            <a:r>
              <a:rPr lang="es-CL" sz="1700" dirty="0"/>
              <a:t>ejemplo, </a:t>
            </a:r>
            <a:r>
              <a:rPr lang="es-CL" sz="1700" dirty="0" smtClean="0"/>
              <a:t>reciclaje adecuado de PET 1 , AVU, vidrio y  difusión e invitación a utilizar  adecuadamente las 10 jaulas PET1 instaladas últimamente en diferentes </a:t>
            </a:r>
            <a:r>
              <a:rPr lang="es-CL" sz="1700" dirty="0"/>
              <a:t> </a:t>
            </a:r>
            <a:r>
              <a:rPr lang="es-CL" sz="1700" dirty="0" smtClean="0"/>
              <a:t>sectores de la comuna,  contexto de  retiro de residuos voluminosos .</a:t>
            </a:r>
          </a:p>
          <a:p>
            <a:pPr lvl="3" indent="-342900" algn="just">
              <a:buFont typeface="+mj-lt"/>
              <a:buAutoNum type="alphaLcPeriod"/>
            </a:pPr>
            <a:r>
              <a:rPr lang="es-CL" sz="1700" dirty="0" smtClean="0"/>
              <a:t>Cuenta Facebook.</a:t>
            </a:r>
            <a:endParaRPr lang="es-CL" sz="1700" dirty="0"/>
          </a:p>
          <a:p>
            <a:pPr lvl="2" indent="-342900" algn="just">
              <a:buFont typeface="+mj-lt"/>
              <a:buAutoNum type="arabicPeriod"/>
            </a:pPr>
            <a:r>
              <a:rPr lang="es-CL" sz="1600" b="1" u="sng" dirty="0" smtClean="0"/>
              <a:t>Promoción </a:t>
            </a:r>
            <a:r>
              <a:rPr lang="es-CL" sz="1600" dirty="0" smtClean="0"/>
              <a:t>; </a:t>
            </a:r>
          </a:p>
          <a:p>
            <a:pPr lvl="3" indent="-342900" algn="just">
              <a:buFont typeface="+mj-lt"/>
              <a:buAutoNum type="alphaLcPeriod"/>
            </a:pPr>
            <a:r>
              <a:rPr lang="es-CL" sz="1500" dirty="0"/>
              <a:t>A</a:t>
            </a:r>
            <a:r>
              <a:rPr lang="es-CL" sz="1500" dirty="0" smtClean="0"/>
              <a:t>dquisición y entrega de bolsos de para cambio de hábitos sustentables y la eliminación adecuada de bolsas plástica. La entrega de estos incentivos se efectúa en Ferias Costumbristas, Actividades Culturales, entre otras actividades.</a:t>
            </a:r>
          </a:p>
          <a:p>
            <a:pPr lvl="3" indent="-342900" algn="just">
              <a:buFont typeface="+mj-lt"/>
              <a:buAutoNum type="alphaLcPeriod"/>
            </a:pPr>
            <a:r>
              <a:rPr lang="es-CL" sz="1500" dirty="0" smtClean="0"/>
              <a:t>Adquisición y promoción de uso de basureros exclusivos  para disposición de EPP desechables por tiempos de pandemia.</a:t>
            </a:r>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498956"/>
            <a:ext cx="732575" cy="769804"/>
          </a:xfrm>
          <a:prstGeom prst="rect">
            <a:avLst/>
          </a:prstGeom>
          <a:noFill/>
          <a:ln>
            <a:noFill/>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53" y="5599439"/>
            <a:ext cx="7127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76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899592" y="6021288"/>
            <a:ext cx="6912768" cy="5296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CL" sz="3200" b="1" dirty="0">
              <a:solidFill>
                <a:srgbClr val="0070C0"/>
              </a:solidFill>
              <a:latin typeface="Arial" pitchFamily="34" charset="0"/>
              <a:cs typeface="Arial" pitchFamily="34" charset="0"/>
            </a:endParaRPr>
          </a:p>
        </p:txBody>
      </p:sp>
      <p:sp>
        <p:nvSpPr>
          <p:cNvPr id="7" name="1 Título"/>
          <p:cNvSpPr>
            <a:spLocks noGrp="1"/>
          </p:cNvSpPr>
          <p:nvPr>
            <p:ph type="title"/>
          </p:nvPr>
        </p:nvSpPr>
        <p:spPr>
          <a:xfrm>
            <a:off x="1043608" y="274638"/>
            <a:ext cx="6984776" cy="1143000"/>
          </a:xfrm>
        </p:spPr>
        <p:txBody>
          <a:bodyPr>
            <a:normAutofit fontScale="90000"/>
          </a:bodyPr>
          <a:lstStyle/>
          <a:p>
            <a:r>
              <a:rPr lang="es-CL" sz="2400" b="1" dirty="0" smtClean="0">
                <a:solidFill>
                  <a:srgbClr val="008000"/>
                </a:solidFill>
              </a:rPr>
              <a:t>CERTIFICACIÓN AMBIENTAL EXCELENCIA SOBRESALIENTE</a:t>
            </a:r>
            <a:br>
              <a:rPr lang="es-CL" sz="2400" b="1" dirty="0" smtClean="0">
                <a:solidFill>
                  <a:srgbClr val="008000"/>
                </a:solidFill>
              </a:rPr>
            </a:br>
            <a:r>
              <a:rPr lang="es-CL" sz="2400" b="1" dirty="0" smtClean="0">
                <a:solidFill>
                  <a:srgbClr val="008000"/>
                </a:solidFill>
              </a:rPr>
              <a:t>AVANCE LÍNEAS ESTRATEGICAS PERIODO 2019-2021</a:t>
            </a:r>
            <a:endParaRPr lang="es-CL" sz="2400" b="1" dirty="0">
              <a:solidFill>
                <a:srgbClr val="008000"/>
              </a:solidFill>
            </a:endParaRPr>
          </a:p>
        </p:txBody>
      </p:sp>
      <p:sp>
        <p:nvSpPr>
          <p:cNvPr id="3" name="2 Marcador de contenido"/>
          <p:cNvSpPr>
            <a:spLocks noGrp="1"/>
          </p:cNvSpPr>
          <p:nvPr>
            <p:ph idx="1"/>
          </p:nvPr>
        </p:nvSpPr>
        <p:spPr>
          <a:xfrm>
            <a:off x="683010" y="1419383"/>
            <a:ext cx="7839151" cy="4186406"/>
          </a:xfrm>
        </p:spPr>
        <p:txBody>
          <a:bodyPr>
            <a:normAutofit/>
          </a:bodyPr>
          <a:lstStyle/>
          <a:p>
            <a:pPr marL="0" indent="0" algn="just">
              <a:buNone/>
            </a:pPr>
            <a:r>
              <a:rPr lang="es-CL" sz="1800" b="1" dirty="0" smtClean="0"/>
              <a:t>2.- Fortalecimiento  en la Gestión Integral de Residuos Comunales y Municipales</a:t>
            </a:r>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498956"/>
            <a:ext cx="732575" cy="697796"/>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1703261065"/>
              </p:ext>
            </p:extLst>
          </p:nvPr>
        </p:nvGraphicFramePr>
        <p:xfrm>
          <a:off x="1763688" y="1916832"/>
          <a:ext cx="5616623" cy="2103120"/>
        </p:xfrm>
        <a:graphic>
          <a:graphicData uri="http://schemas.openxmlformats.org/drawingml/2006/table">
            <a:tbl>
              <a:tblPr firstRow="1" bandRow="1">
                <a:tableStyleId>{5C22544A-7EE6-4342-B048-85BDC9FD1C3A}</a:tableStyleId>
              </a:tblPr>
              <a:tblGrid>
                <a:gridCol w="1426443">
                  <a:extLst>
                    <a:ext uri="{9D8B030D-6E8A-4147-A177-3AD203B41FA5}">
                      <a16:colId xmlns="" xmlns:a16="http://schemas.microsoft.com/office/drawing/2014/main" val="20000"/>
                    </a:ext>
                  </a:extLst>
                </a:gridCol>
                <a:gridCol w="992308">
                  <a:extLst>
                    <a:ext uri="{9D8B030D-6E8A-4147-A177-3AD203B41FA5}">
                      <a16:colId xmlns="" xmlns:a16="http://schemas.microsoft.com/office/drawing/2014/main" val="20001"/>
                    </a:ext>
                  </a:extLst>
                </a:gridCol>
                <a:gridCol w="954118">
                  <a:extLst>
                    <a:ext uri="{9D8B030D-6E8A-4147-A177-3AD203B41FA5}">
                      <a16:colId xmlns="" xmlns:a16="http://schemas.microsoft.com/office/drawing/2014/main" val="20002"/>
                    </a:ext>
                  </a:extLst>
                </a:gridCol>
                <a:gridCol w="685510">
                  <a:extLst>
                    <a:ext uri="{9D8B030D-6E8A-4147-A177-3AD203B41FA5}">
                      <a16:colId xmlns="" xmlns:a16="http://schemas.microsoft.com/office/drawing/2014/main" val="20003"/>
                    </a:ext>
                  </a:extLst>
                </a:gridCol>
                <a:gridCol w="779122">
                  <a:extLst>
                    <a:ext uri="{9D8B030D-6E8A-4147-A177-3AD203B41FA5}">
                      <a16:colId xmlns="" xmlns:a16="http://schemas.microsoft.com/office/drawing/2014/main" val="20004"/>
                    </a:ext>
                  </a:extLst>
                </a:gridCol>
                <a:gridCol w="779122">
                  <a:extLst>
                    <a:ext uri="{9D8B030D-6E8A-4147-A177-3AD203B41FA5}">
                      <a16:colId xmlns="" xmlns:a16="http://schemas.microsoft.com/office/drawing/2014/main" val="20005"/>
                    </a:ext>
                  </a:extLst>
                </a:gridCol>
              </a:tblGrid>
              <a:tr h="185420">
                <a:tc gridSpan="6">
                  <a:txBody>
                    <a:bodyPr/>
                    <a:lstStyle/>
                    <a:p>
                      <a:pPr algn="ctr"/>
                      <a:r>
                        <a:rPr lang="es-CL" dirty="0" smtClean="0">
                          <a:solidFill>
                            <a:schemeClr val="tx1"/>
                          </a:solidFill>
                        </a:rPr>
                        <a:t>RESIDUOS  COMUNALES </a:t>
                      </a:r>
                      <a:endParaRPr lang="es-CL" dirty="0">
                        <a:solidFill>
                          <a:schemeClr val="tx1"/>
                        </a:solidFill>
                      </a:endParaRPr>
                    </a:p>
                  </a:txBody>
                  <a:tcPr anchor="ctr">
                    <a:solidFill>
                      <a:schemeClr val="accent3">
                        <a:lumMod val="60000"/>
                        <a:lumOff val="40000"/>
                      </a:schemeClr>
                    </a:solidFill>
                  </a:tcPr>
                </a:tc>
                <a:tc hMerge="1">
                  <a:txBody>
                    <a:bodyPr/>
                    <a:lstStyle/>
                    <a:p>
                      <a:pPr algn="ctr"/>
                      <a:endParaRPr lang="es-CL" dirty="0"/>
                    </a:p>
                  </a:txBody>
                  <a:tcPr anchor="ctr">
                    <a:solidFill>
                      <a:schemeClr val="accent3">
                        <a:lumMod val="60000"/>
                        <a:lumOff val="40000"/>
                      </a:schemeClr>
                    </a:solidFill>
                  </a:tcPr>
                </a:tc>
                <a:tc hMerge="1">
                  <a:txBody>
                    <a:bodyPr/>
                    <a:lstStyle/>
                    <a:p>
                      <a:pPr algn="ctr"/>
                      <a:endParaRPr lang="es-CL" dirty="0"/>
                    </a:p>
                  </a:txBody>
                  <a:tcPr anchor="ctr">
                    <a:solidFill>
                      <a:schemeClr val="accent3">
                        <a:lumMod val="60000"/>
                        <a:lumOff val="40000"/>
                      </a:schemeClr>
                    </a:solidFill>
                  </a:tcPr>
                </a:tc>
                <a:tc hMerge="1">
                  <a:txBody>
                    <a:bodyPr/>
                    <a:lstStyle/>
                    <a:p>
                      <a:pPr algn="ctr"/>
                      <a:endParaRPr lang="es-CL" dirty="0"/>
                    </a:p>
                  </a:txBody>
                  <a:tcPr anchor="ctr">
                    <a:solidFill>
                      <a:schemeClr val="accent3">
                        <a:lumMod val="60000"/>
                        <a:lumOff val="40000"/>
                      </a:schemeClr>
                    </a:solidFill>
                  </a:tcPr>
                </a:tc>
                <a:tc hMerge="1">
                  <a:txBody>
                    <a:bodyPr/>
                    <a:lstStyle/>
                    <a:p>
                      <a:endParaRPr lang="es-CL"/>
                    </a:p>
                  </a:txBody>
                  <a:tcPr/>
                </a:tc>
                <a:tc hMerge="1">
                  <a:txBody>
                    <a:bodyPr/>
                    <a:lstStyle/>
                    <a:p>
                      <a:pPr algn="ctr"/>
                      <a:endParaRPr lang="es-CL" dirty="0">
                        <a:solidFill>
                          <a:schemeClr val="tx1"/>
                        </a:solidFill>
                      </a:endParaRPr>
                    </a:p>
                  </a:txBody>
                  <a:tcPr anchor="ctr">
                    <a:solidFill>
                      <a:schemeClr val="accent3">
                        <a:lumMod val="60000"/>
                        <a:lumOff val="40000"/>
                      </a:schemeClr>
                    </a:solidFill>
                  </a:tcPr>
                </a:tc>
                <a:extLst>
                  <a:ext uri="{0D108BD9-81ED-4DB2-BD59-A6C34878D82A}">
                    <a16:rowId xmlns="" xmlns:a16="http://schemas.microsoft.com/office/drawing/2014/main" val="10000"/>
                  </a:ext>
                </a:extLst>
              </a:tr>
              <a:tr h="185420">
                <a:tc rowSpan="2">
                  <a:txBody>
                    <a:bodyPr/>
                    <a:lstStyle/>
                    <a:p>
                      <a:pPr algn="ctr"/>
                      <a:r>
                        <a:rPr lang="es-CL" sz="1600" b="1" dirty="0" smtClean="0"/>
                        <a:t>VALORIZABLES</a:t>
                      </a:r>
                      <a:endParaRPr lang="es-CL" sz="1600" b="1" dirty="0"/>
                    </a:p>
                  </a:txBody>
                  <a:tcPr anchor="ctr">
                    <a:solidFill>
                      <a:schemeClr val="accent3">
                        <a:lumMod val="60000"/>
                        <a:lumOff val="40000"/>
                      </a:schemeClr>
                    </a:solidFill>
                  </a:tcPr>
                </a:tc>
                <a:tc rowSpan="2">
                  <a:txBody>
                    <a:bodyPr/>
                    <a:lstStyle/>
                    <a:p>
                      <a:pPr algn="ctr"/>
                      <a:r>
                        <a:rPr lang="es-CL" dirty="0" smtClean="0"/>
                        <a:t>2019</a:t>
                      </a:r>
                    </a:p>
                    <a:p>
                      <a:pPr algn="ctr"/>
                      <a:r>
                        <a:rPr lang="es-CL" dirty="0" smtClean="0"/>
                        <a:t>Kg.</a:t>
                      </a:r>
                      <a:endParaRPr lang="es-CL" dirty="0"/>
                    </a:p>
                  </a:txBody>
                  <a:tcPr anchor="ctr">
                    <a:solidFill>
                      <a:schemeClr val="accent3">
                        <a:lumMod val="60000"/>
                        <a:lumOff val="40000"/>
                      </a:schemeClr>
                    </a:solidFill>
                  </a:tcPr>
                </a:tc>
                <a:tc rowSpan="2">
                  <a:txBody>
                    <a:bodyPr/>
                    <a:lstStyle/>
                    <a:p>
                      <a:pPr algn="ctr"/>
                      <a:r>
                        <a:rPr lang="es-CL" dirty="0" smtClean="0"/>
                        <a:t>2020 </a:t>
                      </a:r>
                      <a:r>
                        <a:rPr lang="es-CL" baseline="0" dirty="0" smtClean="0"/>
                        <a:t>   Kg.</a:t>
                      </a:r>
                      <a:r>
                        <a:rPr lang="es-CL" dirty="0" smtClean="0"/>
                        <a:t>                                                                                                                                                                                                                                                                                                                                                                                                                                                                                                                                                                                                                                                                                                                                                                                                                                                                                                                                                                                                                                                                                                                                                                                                                                                                                                                                                                                                                                                                                                                                                                                                                                                                                                                                                                                                                                                                                                                                                                                                                                                                                                                                                                                                                                                                                                                                                                                                                                                                                                                                                                                                                                                                                                                                                                                                                                                                                                                                                                                                                                                                                                                                                                                                                                                                                                                                                                                                                                                                                                                                                                                                                                                                                                                                                                                                                                                                                                                                                                                                                                                                                                                                                                                                                                                                                                                                                                                                                                                                                                                                                                                                                                                                                                                                                                                                                                                                                                                                                                                                                                                                                                                                                                                                                                                                                                                                                                                                                                                                                                                                                                                                                                                                                                                                                                                                                                                                                                                                                                                                                                                                                                                                                                                                                                                                                                                                                                                                                                                                                                                                                                                                                                                                                                                                                                                                                                                                                                                                                                                                                                                                                                                                                                                                                                                                                                                                                                                                                                                                                                                                                                                                                                                                                                                                                                                                                                                                                                                                                                                                                                                                                                                                                                                                                                                                                                                                                                                                                                                                                                                                                                                                                                                                                                                                                                                                                                                                                                                                                                                                                                                                                                                                                                                                                                                                                                                                                                                                                                                                                                                                                                                                                                                                                                                                                             </a:t>
                      </a:r>
                      <a:endParaRPr lang="es-CL" dirty="0"/>
                    </a:p>
                  </a:txBody>
                  <a:tcPr anchor="ctr">
                    <a:solidFill>
                      <a:schemeClr val="accent3">
                        <a:lumMod val="60000"/>
                        <a:lumOff val="40000"/>
                      </a:schemeClr>
                    </a:solidFill>
                  </a:tcPr>
                </a:tc>
                <a:tc gridSpan="3">
                  <a:txBody>
                    <a:bodyPr/>
                    <a:lstStyle/>
                    <a:p>
                      <a:pPr algn="ctr"/>
                      <a:r>
                        <a:rPr lang="es-CL" dirty="0" smtClean="0"/>
                        <a:t>2021 Kg</a:t>
                      </a:r>
                      <a:endParaRPr lang="es-CL" dirty="0"/>
                    </a:p>
                  </a:txBody>
                  <a:tcPr anchor="ctr">
                    <a:solidFill>
                      <a:schemeClr val="accent3">
                        <a:lumMod val="60000"/>
                        <a:lumOff val="40000"/>
                      </a:schemeClr>
                    </a:solidFill>
                  </a:tcPr>
                </a:tc>
                <a:tc hMerge="1">
                  <a:txBody>
                    <a:bodyPr/>
                    <a:lstStyle/>
                    <a:p>
                      <a:endParaRPr lang="es-CL"/>
                    </a:p>
                  </a:txBody>
                  <a:tcPr/>
                </a:tc>
                <a:tc hMerge="1">
                  <a:txBody>
                    <a:bodyPr/>
                    <a:lstStyle/>
                    <a:p>
                      <a:pPr algn="ctr"/>
                      <a:endParaRPr lang="es-CL" dirty="0"/>
                    </a:p>
                  </a:txBody>
                  <a:tcPr anchor="ctr">
                    <a:solidFill>
                      <a:schemeClr val="accent3">
                        <a:lumMod val="60000"/>
                        <a:lumOff val="40000"/>
                      </a:schemeClr>
                    </a:solidFill>
                  </a:tcPr>
                </a:tc>
                <a:extLst>
                  <a:ext uri="{0D108BD9-81ED-4DB2-BD59-A6C34878D82A}">
                    <a16:rowId xmlns="" xmlns:a16="http://schemas.microsoft.com/office/drawing/2014/main" val="10001"/>
                  </a:ext>
                </a:extLst>
              </a:tr>
              <a:tr h="185420">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a:r>
                        <a:rPr lang="es-CL" sz="1200" dirty="0" smtClean="0"/>
                        <a:t>ENERO</a:t>
                      </a:r>
                      <a:endParaRPr lang="es-CL" sz="1200" dirty="0"/>
                    </a:p>
                  </a:txBody>
                  <a:tcPr>
                    <a:solidFill>
                      <a:schemeClr val="accent3">
                        <a:lumMod val="60000"/>
                        <a:lumOff val="40000"/>
                      </a:schemeClr>
                    </a:solidFill>
                  </a:tcPr>
                </a:tc>
                <a:tc>
                  <a:txBody>
                    <a:bodyPr/>
                    <a:lstStyle/>
                    <a:p>
                      <a:pPr algn="ctr"/>
                      <a:r>
                        <a:rPr lang="es-CL" sz="1200" dirty="0" smtClean="0"/>
                        <a:t>FEBRERO</a:t>
                      </a:r>
                      <a:endParaRPr lang="es-CL" sz="1200" dirty="0"/>
                    </a:p>
                  </a:txBody>
                  <a:tcPr>
                    <a:solidFill>
                      <a:schemeClr val="accent3">
                        <a:lumMod val="60000"/>
                        <a:lumOff val="40000"/>
                      </a:schemeClr>
                    </a:solidFill>
                  </a:tcPr>
                </a:tc>
                <a:tc>
                  <a:txBody>
                    <a:bodyPr/>
                    <a:lstStyle/>
                    <a:p>
                      <a:pPr algn="ctr"/>
                      <a:r>
                        <a:rPr lang="es-CL" sz="1200" dirty="0" smtClean="0"/>
                        <a:t>MARZO</a:t>
                      </a:r>
                      <a:endParaRPr lang="es-CL" sz="1200" dirty="0"/>
                    </a:p>
                  </a:txBody>
                  <a:tcPr>
                    <a:solidFill>
                      <a:schemeClr val="accent3">
                        <a:lumMod val="60000"/>
                        <a:lumOff val="40000"/>
                      </a:schemeClr>
                    </a:solidFill>
                  </a:tcPr>
                </a:tc>
                <a:extLst>
                  <a:ext uri="{0D108BD9-81ED-4DB2-BD59-A6C34878D82A}">
                    <a16:rowId xmlns="" xmlns:a16="http://schemas.microsoft.com/office/drawing/2014/main" val="10002"/>
                  </a:ext>
                </a:extLst>
              </a:tr>
              <a:tr h="185420">
                <a:tc>
                  <a:txBody>
                    <a:bodyPr/>
                    <a:lstStyle/>
                    <a:p>
                      <a:pPr algn="ctr"/>
                      <a:r>
                        <a:rPr lang="es-CL" sz="1400" dirty="0" smtClean="0"/>
                        <a:t>PET</a:t>
                      </a:r>
                      <a:r>
                        <a:rPr lang="es-CL" sz="1400" baseline="0" dirty="0" smtClean="0"/>
                        <a:t> 1</a:t>
                      </a:r>
                      <a:endParaRPr lang="es-CL" sz="1400" dirty="0"/>
                    </a:p>
                  </a:txBody>
                  <a:tcPr>
                    <a:solidFill>
                      <a:schemeClr val="accent3">
                        <a:lumMod val="60000"/>
                        <a:lumOff val="40000"/>
                      </a:schemeClr>
                    </a:solidFill>
                  </a:tcPr>
                </a:tc>
                <a:tc>
                  <a:txBody>
                    <a:bodyPr/>
                    <a:lstStyle/>
                    <a:p>
                      <a:pPr algn="ctr"/>
                      <a:r>
                        <a:rPr lang="es-CL" dirty="0" smtClean="0"/>
                        <a:t>5.360</a:t>
                      </a:r>
                      <a:endParaRPr lang="es-CL" dirty="0"/>
                    </a:p>
                  </a:txBody>
                  <a:tcPr>
                    <a:solidFill>
                      <a:schemeClr val="accent3">
                        <a:lumMod val="60000"/>
                        <a:lumOff val="40000"/>
                      </a:schemeClr>
                    </a:solidFill>
                  </a:tcPr>
                </a:tc>
                <a:tc>
                  <a:txBody>
                    <a:bodyPr/>
                    <a:lstStyle/>
                    <a:p>
                      <a:pPr algn="ctr"/>
                      <a:r>
                        <a:rPr lang="es-CL" dirty="0" smtClean="0"/>
                        <a:t>15.260</a:t>
                      </a:r>
                      <a:endParaRPr lang="es-CL" dirty="0"/>
                    </a:p>
                  </a:txBody>
                  <a:tcPr>
                    <a:solidFill>
                      <a:schemeClr val="accent3">
                        <a:lumMod val="60000"/>
                        <a:lumOff val="40000"/>
                      </a:schemeClr>
                    </a:solidFill>
                  </a:tcPr>
                </a:tc>
                <a:tc>
                  <a:txBody>
                    <a:bodyPr/>
                    <a:lstStyle/>
                    <a:p>
                      <a:pPr algn="ctr"/>
                      <a:r>
                        <a:rPr lang="es-CL" dirty="0" smtClean="0"/>
                        <a:t>470</a:t>
                      </a:r>
                      <a:endParaRPr lang="es-CL" dirty="0"/>
                    </a:p>
                  </a:txBody>
                  <a:tcPr>
                    <a:solidFill>
                      <a:schemeClr val="accent3">
                        <a:lumMod val="60000"/>
                        <a:lumOff val="40000"/>
                      </a:schemeClr>
                    </a:solidFill>
                  </a:tcPr>
                </a:tc>
                <a:tc>
                  <a:txBody>
                    <a:bodyPr/>
                    <a:lstStyle/>
                    <a:p>
                      <a:pPr algn="ctr"/>
                      <a:r>
                        <a:rPr lang="es-CL" dirty="0" smtClean="0"/>
                        <a:t>705</a:t>
                      </a:r>
                      <a:endParaRPr lang="es-CL" dirty="0"/>
                    </a:p>
                  </a:txBody>
                  <a:tcPr>
                    <a:solidFill>
                      <a:schemeClr val="accent3">
                        <a:lumMod val="60000"/>
                        <a:lumOff val="40000"/>
                      </a:schemeClr>
                    </a:solidFill>
                  </a:tcPr>
                </a:tc>
                <a:tc>
                  <a:txBody>
                    <a:bodyPr/>
                    <a:lstStyle/>
                    <a:p>
                      <a:pPr algn="ctr"/>
                      <a:r>
                        <a:rPr lang="es-CL" dirty="0" smtClean="0"/>
                        <a:t>665</a:t>
                      </a:r>
                      <a:endParaRPr lang="es-CL" dirty="0"/>
                    </a:p>
                  </a:txBody>
                  <a:tcPr>
                    <a:solidFill>
                      <a:schemeClr val="accent3">
                        <a:lumMod val="60000"/>
                        <a:lumOff val="40000"/>
                      </a:schemeClr>
                    </a:solidFill>
                  </a:tcPr>
                </a:tc>
                <a:extLst>
                  <a:ext uri="{0D108BD9-81ED-4DB2-BD59-A6C34878D82A}">
                    <a16:rowId xmlns="" xmlns:a16="http://schemas.microsoft.com/office/drawing/2014/main" val="10003"/>
                  </a:ext>
                </a:extLst>
              </a:tr>
              <a:tr h="185420">
                <a:tc>
                  <a:txBody>
                    <a:bodyPr/>
                    <a:lstStyle/>
                    <a:p>
                      <a:pPr algn="ctr"/>
                      <a:r>
                        <a:rPr lang="es-CL" sz="1400" dirty="0" smtClean="0"/>
                        <a:t>VIDRIO</a:t>
                      </a:r>
                      <a:endParaRPr lang="es-CL" sz="1400" dirty="0"/>
                    </a:p>
                  </a:txBody>
                  <a:tcPr>
                    <a:solidFill>
                      <a:schemeClr val="accent3">
                        <a:lumMod val="60000"/>
                        <a:lumOff val="40000"/>
                      </a:schemeClr>
                    </a:solidFill>
                  </a:tcPr>
                </a:tc>
                <a:tc>
                  <a:txBody>
                    <a:bodyPr/>
                    <a:lstStyle/>
                    <a:p>
                      <a:pPr algn="ctr"/>
                      <a:r>
                        <a:rPr lang="es-CL" dirty="0" smtClean="0"/>
                        <a:t>2.800</a:t>
                      </a:r>
                      <a:endParaRPr lang="es-CL" dirty="0"/>
                    </a:p>
                  </a:txBody>
                  <a:tcPr>
                    <a:solidFill>
                      <a:schemeClr val="accent3">
                        <a:lumMod val="60000"/>
                        <a:lumOff val="40000"/>
                      </a:schemeClr>
                    </a:solidFill>
                  </a:tcPr>
                </a:tc>
                <a:tc>
                  <a:txBody>
                    <a:bodyPr/>
                    <a:lstStyle/>
                    <a:p>
                      <a:pPr algn="ctr"/>
                      <a:r>
                        <a:rPr lang="es-CL" dirty="0" smtClean="0"/>
                        <a:t>25.200</a:t>
                      </a:r>
                      <a:endParaRPr lang="es-CL" dirty="0"/>
                    </a:p>
                  </a:txBody>
                  <a:tcPr>
                    <a:solidFill>
                      <a:schemeClr val="accent3">
                        <a:lumMod val="60000"/>
                        <a:lumOff val="40000"/>
                      </a:schemeClr>
                    </a:solidFill>
                  </a:tcPr>
                </a:tc>
                <a:tc>
                  <a:txBody>
                    <a:bodyPr/>
                    <a:lstStyle/>
                    <a:p>
                      <a:pPr algn="ctr"/>
                      <a:r>
                        <a:rPr lang="es-CL" dirty="0" smtClean="0"/>
                        <a:t>6000</a:t>
                      </a:r>
                      <a:endParaRPr lang="es-CL" dirty="0"/>
                    </a:p>
                  </a:txBody>
                  <a:tcPr>
                    <a:solidFill>
                      <a:schemeClr val="accent3">
                        <a:lumMod val="60000"/>
                        <a:lumOff val="40000"/>
                      </a:schemeClr>
                    </a:solidFill>
                  </a:tcPr>
                </a:tc>
                <a:tc>
                  <a:txBody>
                    <a:bodyPr/>
                    <a:lstStyle/>
                    <a:p>
                      <a:pPr algn="ctr"/>
                      <a:r>
                        <a:rPr lang="es-CL" dirty="0" smtClean="0"/>
                        <a:t>6000</a:t>
                      </a:r>
                      <a:endParaRPr lang="es-CL" dirty="0"/>
                    </a:p>
                  </a:txBody>
                  <a:tcPr>
                    <a:solidFill>
                      <a:schemeClr val="accent3">
                        <a:lumMod val="60000"/>
                        <a:lumOff val="40000"/>
                      </a:schemeClr>
                    </a:solidFill>
                  </a:tcPr>
                </a:tc>
                <a:tc>
                  <a:txBody>
                    <a:bodyPr/>
                    <a:lstStyle/>
                    <a:p>
                      <a:pPr algn="ctr"/>
                      <a:r>
                        <a:rPr lang="es-CL" dirty="0" smtClean="0"/>
                        <a:t>4000</a:t>
                      </a:r>
                      <a:endParaRPr lang="es-CL" dirty="0"/>
                    </a:p>
                  </a:txBody>
                  <a:tcPr>
                    <a:solidFill>
                      <a:schemeClr val="accent3">
                        <a:lumMod val="60000"/>
                        <a:lumOff val="40000"/>
                      </a:schemeClr>
                    </a:solidFill>
                  </a:tcPr>
                </a:tc>
                <a:extLst>
                  <a:ext uri="{0D108BD9-81ED-4DB2-BD59-A6C34878D82A}">
                    <a16:rowId xmlns="" xmlns:a16="http://schemas.microsoft.com/office/drawing/2014/main" val="10004"/>
                  </a:ext>
                </a:extLst>
              </a:tr>
              <a:tr h="185420">
                <a:tc>
                  <a:txBody>
                    <a:bodyPr/>
                    <a:lstStyle/>
                    <a:p>
                      <a:pPr algn="ctr"/>
                      <a:r>
                        <a:rPr lang="es-CL" sz="1400" dirty="0" smtClean="0"/>
                        <a:t>AVU </a:t>
                      </a:r>
                      <a:endParaRPr lang="es-CL" sz="1400" dirty="0"/>
                    </a:p>
                  </a:txBody>
                  <a:tcPr>
                    <a:solidFill>
                      <a:schemeClr val="accent3">
                        <a:lumMod val="60000"/>
                        <a:lumOff val="40000"/>
                      </a:schemeClr>
                    </a:solidFill>
                  </a:tcPr>
                </a:tc>
                <a:tc>
                  <a:txBody>
                    <a:bodyPr/>
                    <a:lstStyle/>
                    <a:p>
                      <a:pPr algn="ctr"/>
                      <a:r>
                        <a:rPr lang="es-CL" dirty="0" smtClean="0"/>
                        <a:t>0</a:t>
                      </a:r>
                      <a:endParaRPr lang="es-CL" dirty="0"/>
                    </a:p>
                  </a:txBody>
                  <a:tcPr>
                    <a:solidFill>
                      <a:schemeClr val="accent3">
                        <a:lumMod val="60000"/>
                        <a:lumOff val="40000"/>
                      </a:schemeClr>
                    </a:solidFill>
                  </a:tcPr>
                </a:tc>
                <a:tc>
                  <a:txBody>
                    <a:bodyPr/>
                    <a:lstStyle/>
                    <a:p>
                      <a:pPr algn="ctr"/>
                      <a:r>
                        <a:rPr lang="es-CL" dirty="0" smtClean="0"/>
                        <a:t>720</a:t>
                      </a:r>
                      <a:endParaRPr lang="es-CL" dirty="0"/>
                    </a:p>
                  </a:txBody>
                  <a:tcPr>
                    <a:solidFill>
                      <a:schemeClr val="accent3">
                        <a:lumMod val="60000"/>
                        <a:lumOff val="40000"/>
                      </a:schemeClr>
                    </a:solidFill>
                  </a:tcPr>
                </a:tc>
                <a:tc>
                  <a:txBody>
                    <a:bodyPr/>
                    <a:lstStyle/>
                    <a:p>
                      <a:pPr algn="ctr"/>
                      <a:r>
                        <a:rPr lang="es-CL" dirty="0" smtClean="0"/>
                        <a:t>0</a:t>
                      </a:r>
                      <a:endParaRPr lang="es-CL" dirty="0"/>
                    </a:p>
                  </a:txBody>
                  <a:tcPr>
                    <a:solidFill>
                      <a:schemeClr val="accent3">
                        <a:lumMod val="60000"/>
                        <a:lumOff val="40000"/>
                      </a:schemeClr>
                    </a:solidFill>
                  </a:tcPr>
                </a:tc>
                <a:tc>
                  <a:txBody>
                    <a:bodyPr/>
                    <a:lstStyle/>
                    <a:p>
                      <a:pPr algn="ctr"/>
                      <a:r>
                        <a:rPr lang="es-CL" dirty="0" smtClean="0"/>
                        <a:t>0</a:t>
                      </a:r>
                      <a:endParaRPr lang="es-CL" dirty="0"/>
                    </a:p>
                  </a:txBody>
                  <a:tcPr>
                    <a:solidFill>
                      <a:schemeClr val="accent3">
                        <a:lumMod val="60000"/>
                        <a:lumOff val="40000"/>
                      </a:schemeClr>
                    </a:solidFill>
                  </a:tcPr>
                </a:tc>
                <a:tc>
                  <a:txBody>
                    <a:bodyPr/>
                    <a:lstStyle/>
                    <a:p>
                      <a:pPr algn="ctr"/>
                      <a:r>
                        <a:rPr lang="es-CL" dirty="0" smtClean="0"/>
                        <a:t>250</a:t>
                      </a:r>
                      <a:endParaRPr lang="es-CL" dirty="0"/>
                    </a:p>
                  </a:txBody>
                  <a:tcPr>
                    <a:solidFill>
                      <a:schemeClr val="accent3">
                        <a:lumMod val="60000"/>
                        <a:lumOff val="40000"/>
                      </a:schemeClr>
                    </a:solidFill>
                  </a:tcPr>
                </a:tc>
                <a:extLst>
                  <a:ext uri="{0D108BD9-81ED-4DB2-BD59-A6C34878D82A}">
                    <a16:rowId xmlns="" xmlns:a16="http://schemas.microsoft.com/office/drawing/2014/main" val="10005"/>
                  </a:ext>
                </a:extLst>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839505897"/>
              </p:ext>
            </p:extLst>
          </p:nvPr>
        </p:nvGraphicFramePr>
        <p:xfrm>
          <a:off x="1412709" y="4149080"/>
          <a:ext cx="6408714" cy="1341120"/>
        </p:xfrm>
        <a:graphic>
          <a:graphicData uri="http://schemas.openxmlformats.org/drawingml/2006/table">
            <a:tbl>
              <a:tblPr firstRow="1" bandRow="1">
                <a:tableStyleId>{5C22544A-7EE6-4342-B048-85BDC9FD1C3A}</a:tableStyleId>
              </a:tblPr>
              <a:tblGrid>
                <a:gridCol w="1368153">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gridCol w="254147"/>
                <a:gridCol w="753966">
                  <a:extLst>
                    <a:ext uri="{9D8B030D-6E8A-4147-A177-3AD203B41FA5}">
                      <a16:colId xmlns="" xmlns:a16="http://schemas.microsoft.com/office/drawing/2014/main" val="20005"/>
                    </a:ext>
                  </a:extLst>
                </a:gridCol>
              </a:tblGrid>
              <a:tr h="185420">
                <a:tc gridSpan="6">
                  <a:txBody>
                    <a:bodyPr/>
                    <a:lstStyle/>
                    <a:p>
                      <a:pPr algn="ctr"/>
                      <a:r>
                        <a:rPr lang="es-CL" dirty="0" smtClean="0">
                          <a:solidFill>
                            <a:schemeClr val="tx1"/>
                          </a:solidFill>
                        </a:rPr>
                        <a:t>RESIDUOS  COMUNALES </a:t>
                      </a:r>
                      <a:endParaRPr lang="es-CL" dirty="0">
                        <a:solidFill>
                          <a:schemeClr val="tx1"/>
                        </a:solidFill>
                      </a:endParaRPr>
                    </a:p>
                  </a:txBody>
                  <a:tcPr anchor="ctr">
                    <a:solidFill>
                      <a:schemeClr val="accent6">
                        <a:lumMod val="60000"/>
                        <a:lumOff val="40000"/>
                      </a:schemeClr>
                    </a:solidFill>
                  </a:tcPr>
                </a:tc>
                <a:tc hMerge="1">
                  <a:txBody>
                    <a:bodyPr/>
                    <a:lstStyle/>
                    <a:p>
                      <a:pPr algn="ctr"/>
                      <a:endParaRPr lang="es-CL" dirty="0"/>
                    </a:p>
                  </a:txBody>
                  <a:tcPr anchor="ctr">
                    <a:solidFill>
                      <a:schemeClr val="accent3">
                        <a:lumMod val="60000"/>
                        <a:lumOff val="40000"/>
                      </a:schemeClr>
                    </a:solidFill>
                  </a:tcPr>
                </a:tc>
                <a:tc hMerge="1">
                  <a:txBody>
                    <a:bodyPr/>
                    <a:lstStyle/>
                    <a:p>
                      <a:pPr algn="ctr"/>
                      <a:endParaRPr lang="es-CL" dirty="0"/>
                    </a:p>
                  </a:txBody>
                  <a:tcPr anchor="ctr">
                    <a:solidFill>
                      <a:schemeClr val="accent3">
                        <a:lumMod val="60000"/>
                        <a:lumOff val="40000"/>
                      </a:schemeClr>
                    </a:solidFill>
                  </a:tcPr>
                </a:tc>
                <a:tc hMerge="1">
                  <a:txBody>
                    <a:bodyPr/>
                    <a:lstStyle/>
                    <a:p>
                      <a:pPr algn="ctr"/>
                      <a:endParaRPr lang="es-CL" dirty="0"/>
                    </a:p>
                  </a:txBody>
                  <a:tcPr anchor="ctr">
                    <a:solidFill>
                      <a:schemeClr val="accent3">
                        <a:lumMod val="60000"/>
                        <a:lumOff val="40000"/>
                      </a:schemeClr>
                    </a:solidFill>
                  </a:tcPr>
                </a:tc>
                <a:tc hMerge="1">
                  <a:txBody>
                    <a:bodyPr/>
                    <a:lstStyle/>
                    <a:p>
                      <a:endParaRPr lang="es-CL"/>
                    </a:p>
                  </a:txBody>
                  <a:tcPr/>
                </a:tc>
                <a:tc hMerge="1">
                  <a:txBody>
                    <a:bodyPr/>
                    <a:lstStyle/>
                    <a:p>
                      <a:endParaRPr lang="es-CL"/>
                    </a:p>
                  </a:txBody>
                  <a:tcPr/>
                </a:tc>
                <a:tc>
                  <a:txBody>
                    <a:bodyPr/>
                    <a:lstStyle/>
                    <a:p>
                      <a:pPr algn="ctr"/>
                      <a:endParaRPr lang="es-CL" dirty="0">
                        <a:solidFill>
                          <a:schemeClr val="tx1"/>
                        </a:solidFill>
                      </a:endParaRPr>
                    </a:p>
                  </a:txBody>
                  <a:tcPr anchor="ctr">
                    <a:solidFill>
                      <a:schemeClr val="accent6">
                        <a:lumMod val="60000"/>
                        <a:lumOff val="40000"/>
                      </a:schemeClr>
                    </a:solidFill>
                  </a:tcPr>
                </a:tc>
                <a:extLst>
                  <a:ext uri="{0D108BD9-81ED-4DB2-BD59-A6C34878D82A}">
                    <a16:rowId xmlns="" xmlns:a16="http://schemas.microsoft.com/office/drawing/2014/main" val="10000"/>
                  </a:ext>
                </a:extLst>
              </a:tr>
              <a:tr h="185420">
                <a:tc rowSpan="2">
                  <a:txBody>
                    <a:bodyPr/>
                    <a:lstStyle/>
                    <a:p>
                      <a:pPr algn="ctr"/>
                      <a:r>
                        <a:rPr lang="es-CL" sz="1600" b="1" dirty="0" smtClean="0"/>
                        <a:t>ELIMINACIÓN</a:t>
                      </a:r>
                      <a:endParaRPr lang="es-CL" sz="1600" b="1" dirty="0"/>
                    </a:p>
                  </a:txBody>
                  <a:tcPr anchor="ctr">
                    <a:solidFill>
                      <a:schemeClr val="accent6">
                        <a:lumMod val="60000"/>
                        <a:lumOff val="40000"/>
                      </a:schemeClr>
                    </a:solidFill>
                  </a:tcPr>
                </a:tc>
                <a:tc rowSpan="2">
                  <a:txBody>
                    <a:bodyPr/>
                    <a:lstStyle/>
                    <a:p>
                      <a:pPr algn="ctr"/>
                      <a:r>
                        <a:rPr lang="es-CL" dirty="0" smtClean="0"/>
                        <a:t>2019</a:t>
                      </a:r>
                    </a:p>
                    <a:p>
                      <a:pPr algn="ctr"/>
                      <a:r>
                        <a:rPr lang="es-CL" dirty="0" smtClean="0"/>
                        <a:t>Kg.</a:t>
                      </a:r>
                      <a:endParaRPr lang="es-CL" dirty="0"/>
                    </a:p>
                  </a:txBody>
                  <a:tcPr anchor="ctr">
                    <a:solidFill>
                      <a:schemeClr val="accent6">
                        <a:lumMod val="60000"/>
                        <a:lumOff val="40000"/>
                      </a:schemeClr>
                    </a:solidFill>
                  </a:tcPr>
                </a:tc>
                <a:tc rowSpan="2">
                  <a:txBody>
                    <a:bodyPr/>
                    <a:lstStyle/>
                    <a:p>
                      <a:pPr algn="ctr"/>
                      <a:r>
                        <a:rPr lang="es-CL" dirty="0" smtClean="0"/>
                        <a:t>2020 </a:t>
                      </a:r>
                      <a:r>
                        <a:rPr lang="es-CL" baseline="0" dirty="0" smtClean="0"/>
                        <a:t>   Kg.</a:t>
                      </a:r>
                      <a:r>
                        <a:rPr lang="es-CL" dirty="0" smtClean="0"/>
                        <a:t>                                                                                                                                                                                                                                                                                                                                                                                                                                                                                                                                                                                                                                                                                                                                                                                                                                                                                                                                                                                                                                                                                                                                                                                                                                                                                                                                                                                                                                                                                                                                                                                                                                                                                                                                                                                                                                                                                                                                                                                                                                                                                                                                                                                                                                                                                                                                                                                                                                                                                                                                                                                                                                                                                                                                                                                                                                                                                                                                                                                                                                                                                                                                                                                                                                                                                                                                                                                                                                                                                                                                                                                                                                                                                                                                                                                                                                                                                                                                                                                                                                                                                                                                                                                                                                                                                                                                                                                                                                                                                                                                                                                                                                                                                                                                                                                                                                                                                                                                                                                                                                                                                                                                                                                                                                                                                                                                                                                                                                                                                                                                                                                                                                                                                                                                                                                                                                                                                                                                                                                                                                                                                                                                                                                                                                                                                                                                                                                                                                                                                                                                                                                                                                                                                                                                                                                                                                                                                                                                                                                                                                                                                                                                                                                                                                                                                                                                                                                                                                                                                                                                                                                                                                                                                                                                                                                                                                                                                                                                                                                                                                                                                                                                                                                                                                                                                                                                                                                                                                                                                                                                                                                                                                                                                                                                                                                                                                                                                                                                                                                                                                                                                                                                                                                                                                                                                                                                                                                                                                                                                                                                                                                                                                                                                                                                                             </a:t>
                      </a:r>
                      <a:endParaRPr lang="es-CL" dirty="0"/>
                    </a:p>
                  </a:txBody>
                  <a:tcPr anchor="ctr">
                    <a:solidFill>
                      <a:schemeClr val="accent6">
                        <a:lumMod val="60000"/>
                        <a:lumOff val="40000"/>
                      </a:schemeClr>
                    </a:solidFill>
                  </a:tcPr>
                </a:tc>
                <a:tc gridSpan="4">
                  <a:txBody>
                    <a:bodyPr/>
                    <a:lstStyle/>
                    <a:p>
                      <a:pPr algn="ctr"/>
                      <a:r>
                        <a:rPr lang="es-CL" dirty="0" smtClean="0"/>
                        <a:t>2021 Kg</a:t>
                      </a:r>
                      <a:endParaRPr lang="es-CL" dirty="0"/>
                    </a:p>
                  </a:txBody>
                  <a:tcPr anchor="ctr">
                    <a:solidFill>
                      <a:schemeClr val="accent6">
                        <a:lumMod val="60000"/>
                        <a:lumOff val="40000"/>
                      </a:schemeClr>
                    </a:solidFill>
                  </a:tcPr>
                </a:tc>
                <a:tc hMerge="1">
                  <a:txBody>
                    <a:bodyPr/>
                    <a:lstStyle/>
                    <a:p>
                      <a:endParaRPr lang="es-CL"/>
                    </a:p>
                  </a:txBody>
                  <a:tcPr/>
                </a:tc>
                <a:tc hMerge="1">
                  <a:txBody>
                    <a:bodyPr/>
                    <a:lstStyle/>
                    <a:p>
                      <a:endParaRPr lang="es-CL"/>
                    </a:p>
                  </a:txBody>
                  <a:tcPr/>
                </a:tc>
                <a:tc hMerge="1">
                  <a:txBody>
                    <a:bodyPr/>
                    <a:lstStyle/>
                    <a:p>
                      <a:pPr algn="ctr"/>
                      <a:endParaRPr lang="es-CL" dirty="0"/>
                    </a:p>
                  </a:txBody>
                  <a:tcPr anchor="ctr">
                    <a:solidFill>
                      <a:schemeClr val="accent6">
                        <a:lumMod val="60000"/>
                        <a:lumOff val="40000"/>
                      </a:schemeClr>
                    </a:solidFill>
                  </a:tcPr>
                </a:tc>
                <a:extLst>
                  <a:ext uri="{0D108BD9-81ED-4DB2-BD59-A6C34878D82A}">
                    <a16:rowId xmlns="" xmlns:a16="http://schemas.microsoft.com/office/drawing/2014/main" val="10001"/>
                  </a:ext>
                </a:extLst>
              </a:tr>
              <a:tr h="185420">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a:r>
                        <a:rPr lang="es-CL" sz="1200" dirty="0" smtClean="0"/>
                        <a:t>ENERO</a:t>
                      </a:r>
                      <a:endParaRPr lang="es-CL" sz="1200" dirty="0"/>
                    </a:p>
                  </a:txBody>
                  <a:tcPr>
                    <a:solidFill>
                      <a:schemeClr val="accent6">
                        <a:lumMod val="60000"/>
                        <a:lumOff val="40000"/>
                      </a:schemeClr>
                    </a:solidFill>
                  </a:tcPr>
                </a:tc>
                <a:tc>
                  <a:txBody>
                    <a:bodyPr/>
                    <a:lstStyle/>
                    <a:p>
                      <a:pPr algn="ctr"/>
                      <a:r>
                        <a:rPr lang="es-CL" sz="1200" dirty="0" smtClean="0"/>
                        <a:t>FEBRERO</a:t>
                      </a:r>
                      <a:endParaRPr lang="es-CL" sz="1200" dirty="0"/>
                    </a:p>
                  </a:txBody>
                  <a:tcPr>
                    <a:solidFill>
                      <a:schemeClr val="accent6">
                        <a:lumMod val="60000"/>
                        <a:lumOff val="40000"/>
                      </a:schemeClr>
                    </a:solidFill>
                  </a:tcPr>
                </a:tc>
                <a:tc gridSpan="2">
                  <a:txBody>
                    <a:bodyPr/>
                    <a:lstStyle/>
                    <a:p>
                      <a:pPr algn="ctr"/>
                      <a:r>
                        <a:rPr lang="es-CL" sz="1200" dirty="0" smtClean="0"/>
                        <a:t>MARZO</a:t>
                      </a:r>
                      <a:endParaRPr lang="es-CL" sz="1200" dirty="0"/>
                    </a:p>
                  </a:txBody>
                  <a:tcPr>
                    <a:solidFill>
                      <a:schemeClr val="accent6">
                        <a:lumMod val="60000"/>
                        <a:lumOff val="40000"/>
                      </a:schemeClr>
                    </a:solidFill>
                  </a:tcPr>
                </a:tc>
                <a:tc hMerge="1">
                  <a:txBody>
                    <a:bodyPr/>
                    <a:lstStyle/>
                    <a:p>
                      <a:pPr algn="ctr"/>
                      <a:endParaRPr lang="es-CL" sz="1200" dirty="0"/>
                    </a:p>
                  </a:txBody>
                  <a:tcPr>
                    <a:solidFill>
                      <a:schemeClr val="accent6">
                        <a:lumMod val="60000"/>
                        <a:lumOff val="40000"/>
                      </a:schemeClr>
                    </a:solidFill>
                  </a:tcPr>
                </a:tc>
                <a:extLst>
                  <a:ext uri="{0D108BD9-81ED-4DB2-BD59-A6C34878D82A}">
                    <a16:rowId xmlns="" xmlns:a16="http://schemas.microsoft.com/office/drawing/2014/main" val="10002"/>
                  </a:ext>
                </a:extLst>
              </a:tr>
              <a:tr h="185420">
                <a:tc>
                  <a:txBody>
                    <a:bodyPr/>
                    <a:lstStyle/>
                    <a:p>
                      <a:pPr algn="ctr"/>
                      <a:r>
                        <a:rPr lang="es-CL" sz="1600" dirty="0" smtClean="0"/>
                        <a:t>RSD</a:t>
                      </a:r>
                      <a:endParaRPr lang="es-CL" sz="1600" dirty="0"/>
                    </a:p>
                  </a:txBody>
                  <a:tcPr>
                    <a:solidFill>
                      <a:schemeClr val="accent6">
                        <a:lumMod val="60000"/>
                        <a:lumOff val="40000"/>
                      </a:schemeClr>
                    </a:solidFill>
                  </a:tcPr>
                </a:tc>
                <a:tc>
                  <a:txBody>
                    <a:bodyPr/>
                    <a:lstStyle/>
                    <a:p>
                      <a:pPr algn="ctr"/>
                      <a:r>
                        <a:rPr lang="es-CL" sz="1600" dirty="0" smtClean="0"/>
                        <a:t>6.563.150</a:t>
                      </a:r>
                      <a:endParaRPr lang="es-CL" sz="1600" dirty="0"/>
                    </a:p>
                  </a:txBody>
                  <a:tcPr>
                    <a:solidFill>
                      <a:schemeClr val="accent6">
                        <a:lumMod val="60000"/>
                        <a:lumOff val="40000"/>
                      </a:schemeClr>
                    </a:solidFill>
                  </a:tcPr>
                </a:tc>
                <a:tc>
                  <a:txBody>
                    <a:bodyPr/>
                    <a:lstStyle/>
                    <a:p>
                      <a:pPr algn="ctr"/>
                      <a:r>
                        <a:rPr lang="es-CL" sz="1600" dirty="0" smtClean="0"/>
                        <a:t>7.055.500</a:t>
                      </a:r>
                      <a:endParaRPr lang="es-CL" sz="1600" dirty="0"/>
                    </a:p>
                  </a:txBody>
                  <a:tcPr>
                    <a:solidFill>
                      <a:schemeClr val="accent6">
                        <a:lumMod val="60000"/>
                        <a:lumOff val="40000"/>
                      </a:schemeClr>
                    </a:solidFill>
                  </a:tcPr>
                </a:tc>
                <a:tc>
                  <a:txBody>
                    <a:bodyPr/>
                    <a:lstStyle/>
                    <a:p>
                      <a:pPr algn="ctr"/>
                      <a:r>
                        <a:rPr lang="es-CL" sz="1600" dirty="0" smtClean="0"/>
                        <a:t>686.120</a:t>
                      </a:r>
                      <a:endParaRPr lang="es-CL" sz="1600" dirty="0"/>
                    </a:p>
                  </a:txBody>
                  <a:tcPr>
                    <a:solidFill>
                      <a:schemeClr val="accent6">
                        <a:lumMod val="60000"/>
                        <a:lumOff val="40000"/>
                      </a:schemeClr>
                    </a:solidFill>
                  </a:tcPr>
                </a:tc>
                <a:tc>
                  <a:txBody>
                    <a:bodyPr/>
                    <a:lstStyle/>
                    <a:p>
                      <a:pPr algn="ctr"/>
                      <a:r>
                        <a:rPr lang="es-CL" sz="1400" dirty="0" smtClean="0"/>
                        <a:t>677.880</a:t>
                      </a:r>
                      <a:endParaRPr lang="es-CL" sz="1400" dirty="0"/>
                    </a:p>
                  </a:txBody>
                  <a:tcPr>
                    <a:solidFill>
                      <a:schemeClr val="accent6">
                        <a:lumMod val="60000"/>
                        <a:lumOff val="40000"/>
                      </a:schemeClr>
                    </a:solidFill>
                  </a:tcPr>
                </a:tc>
                <a:tc gridSpan="2">
                  <a:txBody>
                    <a:bodyPr/>
                    <a:lstStyle/>
                    <a:p>
                      <a:pPr algn="ctr"/>
                      <a:r>
                        <a:rPr lang="es-CL" sz="1400" dirty="0" smtClean="0"/>
                        <a:t>729.910</a:t>
                      </a:r>
                      <a:endParaRPr lang="es-CL" sz="1400" dirty="0"/>
                    </a:p>
                  </a:txBody>
                  <a:tcPr>
                    <a:solidFill>
                      <a:schemeClr val="accent6">
                        <a:lumMod val="60000"/>
                        <a:lumOff val="40000"/>
                      </a:schemeClr>
                    </a:solidFill>
                  </a:tcPr>
                </a:tc>
                <a:tc hMerge="1">
                  <a:txBody>
                    <a:bodyPr/>
                    <a:lstStyle/>
                    <a:p>
                      <a:pPr algn="ctr"/>
                      <a:endParaRPr lang="es-CL" sz="1400" dirty="0"/>
                    </a:p>
                  </a:txBody>
                  <a:tcPr>
                    <a:solidFill>
                      <a:schemeClr val="accent6">
                        <a:lumMod val="60000"/>
                        <a:lumOff val="40000"/>
                      </a:schemeClr>
                    </a:solidFill>
                  </a:tcPr>
                </a:tc>
                <a:extLst>
                  <a:ext uri="{0D108BD9-81ED-4DB2-BD59-A6C34878D82A}">
                    <a16:rowId xmlns="" xmlns:a16="http://schemas.microsoft.com/office/drawing/2014/main" val="10003"/>
                  </a:ext>
                </a:extLst>
              </a:tr>
            </a:tbl>
          </a:graphicData>
        </a:graphic>
      </p:graphicFrame>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172" y="5902427"/>
            <a:ext cx="7127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11187" y="5605789"/>
            <a:ext cx="7560446" cy="830997"/>
          </a:xfrm>
          <a:prstGeom prst="rect">
            <a:avLst/>
          </a:prstGeom>
          <a:noFill/>
        </p:spPr>
        <p:txBody>
          <a:bodyPr wrap="square" rtlCol="0">
            <a:spAutoFit/>
          </a:bodyPr>
          <a:lstStyle/>
          <a:p>
            <a:pPr algn="just"/>
            <a:r>
              <a:rPr lang="es-CL" sz="1200" dirty="0"/>
              <a:t>Según los últimos datos entregados por el Ministerio de Medio Ambiente (MMA), Chile es el país de Sudamérica que genera la mayor cantidad de basura por persona, alcanzando</a:t>
            </a:r>
            <a:r>
              <a:rPr lang="es-CL" sz="1200" b="1" u="sng" dirty="0"/>
              <a:t> 1,26 kilos de residuos al día</a:t>
            </a:r>
            <a:r>
              <a:rPr lang="es-CL" sz="1200" dirty="0"/>
              <a:t>, lo que se traduce en 8,1 millones de toneladas de basura anuales que llegan </a:t>
            </a:r>
            <a:r>
              <a:rPr lang="es-CL" sz="1200" dirty="0" smtClean="0"/>
              <a:t>a </a:t>
            </a:r>
            <a:r>
              <a:rPr lang="es-CL" sz="1200" dirty="0"/>
              <a:t>vertederos o rellenos </a:t>
            </a:r>
            <a:r>
              <a:rPr lang="es-CL" sz="1200" dirty="0" smtClean="0"/>
              <a:t>sanitarios.</a:t>
            </a:r>
          </a:p>
          <a:p>
            <a:pPr algn="ctr"/>
            <a:r>
              <a:rPr lang="es-CL" sz="1200" b="1" dirty="0" smtClean="0"/>
              <a:t>La comuna aporta con 0,86 kilos de residuos al día por persona</a:t>
            </a:r>
            <a:endParaRPr lang="es-CL" sz="1200" b="1" dirty="0"/>
          </a:p>
        </p:txBody>
      </p:sp>
    </p:spTree>
    <p:extLst>
      <p:ext uri="{BB962C8B-B14F-4D97-AF65-F5344CB8AC3E}">
        <p14:creationId xmlns:p14="http://schemas.microsoft.com/office/powerpoint/2010/main" val="3944804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1691680" y="5805264"/>
            <a:ext cx="6120680" cy="7456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CL" sz="3200" b="1" dirty="0">
              <a:solidFill>
                <a:srgbClr val="0070C0"/>
              </a:solidFill>
              <a:latin typeface="Arial" pitchFamily="34" charset="0"/>
              <a:cs typeface="Arial" pitchFamily="34" charset="0"/>
            </a:endParaRPr>
          </a:p>
        </p:txBody>
      </p:sp>
      <p:sp>
        <p:nvSpPr>
          <p:cNvPr id="7" name="1 Título"/>
          <p:cNvSpPr>
            <a:spLocks noGrp="1"/>
          </p:cNvSpPr>
          <p:nvPr>
            <p:ph type="title"/>
          </p:nvPr>
        </p:nvSpPr>
        <p:spPr>
          <a:xfrm>
            <a:off x="1039403" y="274638"/>
            <a:ext cx="6988982" cy="1143000"/>
          </a:xfrm>
        </p:spPr>
        <p:txBody>
          <a:bodyPr>
            <a:normAutofit fontScale="90000"/>
          </a:bodyPr>
          <a:lstStyle/>
          <a:p>
            <a:r>
              <a:rPr lang="es-CL" sz="2400" b="1" dirty="0" smtClean="0">
                <a:solidFill>
                  <a:srgbClr val="008000"/>
                </a:solidFill>
              </a:rPr>
              <a:t>CERTIFICACIÓN AMBIENTAL EXCELENCIA SOBRESALIENTE</a:t>
            </a:r>
            <a:br>
              <a:rPr lang="es-CL" sz="2400" b="1" dirty="0" smtClean="0">
                <a:solidFill>
                  <a:srgbClr val="008000"/>
                </a:solidFill>
              </a:rPr>
            </a:br>
            <a:r>
              <a:rPr lang="es-CL" sz="2400" b="1" dirty="0" smtClean="0">
                <a:solidFill>
                  <a:srgbClr val="008000"/>
                </a:solidFill>
              </a:rPr>
              <a:t>AVANCE LÍNEAS ESTRATEGICAS PERIODO 2019-2021</a:t>
            </a:r>
            <a:endParaRPr lang="es-CL" sz="2400" b="1" dirty="0">
              <a:solidFill>
                <a:srgbClr val="008000"/>
              </a:solidFill>
            </a:endParaRPr>
          </a:p>
        </p:txBody>
      </p:sp>
      <p:sp>
        <p:nvSpPr>
          <p:cNvPr id="3" name="2 Marcador de contenido"/>
          <p:cNvSpPr>
            <a:spLocks noGrp="1"/>
          </p:cNvSpPr>
          <p:nvPr>
            <p:ph idx="1"/>
          </p:nvPr>
        </p:nvSpPr>
        <p:spPr>
          <a:xfrm>
            <a:off x="683010" y="1628800"/>
            <a:ext cx="7839151" cy="4012554"/>
          </a:xfrm>
        </p:spPr>
        <p:txBody>
          <a:bodyPr>
            <a:normAutofit/>
          </a:bodyPr>
          <a:lstStyle/>
          <a:p>
            <a:pPr marL="0" indent="0" algn="just">
              <a:buNone/>
            </a:pPr>
            <a:r>
              <a:rPr lang="es-CL" sz="1800" b="1" dirty="0" smtClean="0"/>
              <a:t>2.- Fortalecimiento  en la Gestión Integral de Residuos Comunales y Municipales</a:t>
            </a:r>
          </a:p>
          <a:p>
            <a:pPr algn="just">
              <a:buFont typeface="+mj-lt"/>
              <a:buAutoNum type="alphaUcPeriod"/>
            </a:pPr>
            <a:r>
              <a:rPr lang="es-CL" sz="1800" b="1" dirty="0" smtClean="0"/>
              <a:t>Fortalecimiento Infraestructura </a:t>
            </a:r>
          </a:p>
          <a:p>
            <a:pPr lvl="1" algn="just">
              <a:buFont typeface="Wingdings" pitchFamily="2" charset="2"/>
              <a:buChar char="Ø"/>
            </a:pPr>
            <a:r>
              <a:rPr lang="es-CL" sz="1600" b="1" u="sng" dirty="0" smtClean="0"/>
              <a:t>Puntos Verdes</a:t>
            </a:r>
            <a:r>
              <a:rPr lang="es-CL" sz="1600" dirty="0" smtClean="0"/>
              <a:t>: instalación de 10 jaulas PET 1  adicionales a las existentes en diferentes sectores de la comuna, a solicitud, de Juntas de Vecino y Otros.  Financiamiento FNDR «Transferencia, Implementación Sistema de Reciclaje  Región del Biobío.</a:t>
            </a:r>
          </a:p>
          <a:p>
            <a:pPr lvl="1" algn="just">
              <a:buFont typeface="Wingdings" pitchFamily="2" charset="2"/>
              <a:buChar char="Ø"/>
            </a:pPr>
            <a:r>
              <a:rPr lang="es-CL" sz="1600" b="1" u="sng" dirty="0" smtClean="0"/>
              <a:t>Punto Limpio </a:t>
            </a:r>
            <a:r>
              <a:rPr lang="es-CL" sz="1600" dirty="0" smtClean="0"/>
              <a:t>: Instalación de 1 conteiner marítimo para reciclaje de papel</a:t>
            </a:r>
            <a:r>
              <a:rPr lang="es-CL" sz="1600" dirty="0"/>
              <a:t> </a:t>
            </a:r>
            <a:r>
              <a:rPr lang="es-CL" sz="1600" dirty="0" smtClean="0"/>
              <a:t>y cartón vidrio y latas, ubicado en sector Parque </a:t>
            </a:r>
            <a:r>
              <a:rPr lang="es-CL" sz="1600" dirty="0"/>
              <a:t>Capponi. Financiamiento </a:t>
            </a:r>
            <a:r>
              <a:rPr lang="es-CL" sz="1600" dirty="0" smtClean="0"/>
              <a:t>FNDR </a:t>
            </a:r>
            <a:r>
              <a:rPr lang="es-CL" sz="1600" dirty="0"/>
              <a:t>«Transferencia, Implementación Sistema de Reciclaje  Región del Biobío.</a:t>
            </a:r>
            <a:endParaRPr lang="es-CL" sz="1600" dirty="0" smtClean="0"/>
          </a:p>
          <a:p>
            <a:pPr lvl="1" algn="just">
              <a:buFont typeface="Wingdings" pitchFamily="2" charset="2"/>
              <a:buChar char="Ø"/>
            </a:pPr>
            <a:r>
              <a:rPr lang="es-CL" sz="1600" b="1" u="sng" dirty="0" smtClean="0"/>
              <a:t>3 campanas para acopio temporal de vidrio</a:t>
            </a:r>
            <a:r>
              <a:rPr lang="es-CL" sz="1600" dirty="0" smtClean="0"/>
              <a:t>: Convenio de Colaboración y Recolección  con Cristalería Toro a partir del año 2019</a:t>
            </a:r>
          </a:p>
          <a:p>
            <a:pPr lvl="1" algn="just">
              <a:buFont typeface="Wingdings" pitchFamily="2" charset="2"/>
              <a:buChar char="Ø"/>
            </a:pPr>
            <a:r>
              <a:rPr lang="es-CL" sz="1600" b="1" u="sng" dirty="0" smtClean="0"/>
              <a:t>Tambores de 200 L y 70 L, para recolección  de aceite vegetal usado </a:t>
            </a:r>
            <a:r>
              <a:rPr lang="es-CL" sz="1600" dirty="0" smtClean="0"/>
              <a:t>(AVU) , convenio  </a:t>
            </a:r>
            <a:r>
              <a:rPr lang="es-CL" sz="1600" dirty="0"/>
              <a:t>establecido con Asociación de Municipios Biobío Centro y Sociedad General Rendering Chile S.A</a:t>
            </a:r>
            <a:r>
              <a:rPr lang="es-CL" sz="1600" dirty="0" smtClean="0"/>
              <a:t>. </a:t>
            </a:r>
          </a:p>
          <a:p>
            <a:pPr lvl="1" algn="just">
              <a:buFont typeface="Wingdings" pitchFamily="2" charset="2"/>
              <a:buChar char="Ø"/>
            </a:pPr>
            <a:endParaRPr lang="es-CL" sz="1600" dirty="0" smtClean="0"/>
          </a:p>
        </p:txBody>
      </p:sp>
      <p:pic>
        <p:nvPicPr>
          <p:cNvPr id="3074" name="Picture 2" descr="D:\Mati Silva\Logos Intitucionales\escudo oficial - si nomb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42896"/>
            <a:ext cx="1006996" cy="104401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498956"/>
            <a:ext cx="732575" cy="697796"/>
          </a:xfrm>
          <a:prstGeom prst="rect">
            <a:avLst/>
          </a:prstGeom>
          <a:noFill/>
          <a:ln>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172" y="5641354"/>
            <a:ext cx="7127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81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3656</TotalTime>
  <Words>2172</Words>
  <Application>Microsoft Office PowerPoint</Application>
  <PresentationFormat>Presentación en pantalla (4:3)</PresentationFormat>
  <Paragraphs>231</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PROCESO DE CERTIFICACIÓN AMBIENTAL MUNICIPAL SCAM  EXELENCIA SOBRESALIENTE </vt:lpstr>
      <vt:lpstr>PROCESO DE CERTIFICACIÓN AMBIENTAL MUNICIPAL SCAM  EXELENCIA SOBRESALIENTE </vt:lpstr>
      <vt:lpstr>Presentación de PowerPoint</vt:lpstr>
      <vt:lpstr>CERTIFICACIÓN AMBIENTAL EXCELENCIA SOBRESALIENTE AVANCE LÍNEAS ESTRATEGICAS PERIODO 2019-2021</vt:lpstr>
      <vt:lpstr>CERTIFICACIÓN AMBIENTAL EXCELENCIA SOBRESALIENTE AVANCE LÍNEAS ESTRATEGICAS PERIODO 2019-2021</vt:lpstr>
      <vt:lpstr>CERTIFICACIÓN AMBIENTAL EXCELENCIA SOBRESALIENTE AVANCE LÍNEAS ESTRATEGICAS PERIODO 2019-2021</vt:lpstr>
      <vt:lpstr>CERTIFICACIÓN AMBIENTAL EXCELENCIA SOBRESALIENTE AVANCE LÍNEAS ESTRATEGICAS PERIODO 2019-2021</vt:lpstr>
      <vt:lpstr>CERTIFICACIÓN AMBIENTAL EXCELENCIA SOBRESALIENTE AVANCE LÍNEAS ESTRATEGICAS PERIODO 2019-2021</vt:lpstr>
      <vt:lpstr>CERTIFICACIÓN AMBIENTAL EXCELENCIA SOBRESALIENTE AVANCE LÍNEAS ESTRATEGICAS PERIODO 2019-2021</vt:lpstr>
      <vt:lpstr>CERTIFICACIÓN AMBIENTAL EXCELENCIA SOBRESALIENTE AVANCE LÍNEAS ESTRATEGICAS PERIODO 2019-2021</vt:lpstr>
      <vt:lpstr>CERTIFICACIÓN AMBIENTAL EXCELENCIA SOBRESALIENTE AVANCE LÍNEAS ESTRATEGICAS PERIODO 2019-2021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Equipo</cp:lastModifiedBy>
  <cp:revision>153</cp:revision>
  <cp:lastPrinted>2021-04-12T19:36:56Z</cp:lastPrinted>
  <dcterms:created xsi:type="dcterms:W3CDTF">2017-05-02T12:24:47Z</dcterms:created>
  <dcterms:modified xsi:type="dcterms:W3CDTF">2021-04-15T12:14:22Z</dcterms:modified>
</cp:coreProperties>
</file>